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Nunito"/>
      <p:regular r:id="rId21"/>
      <p:bold r:id="rId22"/>
      <p:italic r:id="rId23"/>
      <p:boldItalic r:id="rId24"/>
    </p:embeddedFont>
    <p:embeddedFont>
      <p:font typeface="Maven Pro"/>
      <p:regular r:id="rId25"/>
      <p:bold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D2E42A1-1412-4B9A-A41A-2E631BB2BBDA}">
  <a:tblStyle styleId="{AD2E42A1-1412-4B9A-A41A-2E631BB2BBD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Nunito-bold.fntdata"/><Relationship Id="rId21" Type="http://schemas.openxmlformats.org/officeDocument/2006/relationships/font" Target="fonts/Nunito-regular.fntdata"/><Relationship Id="rId24" Type="http://schemas.openxmlformats.org/officeDocument/2006/relationships/font" Target="fonts/Nunito-boldItalic.fntdata"/><Relationship Id="rId23" Type="http://schemas.openxmlformats.org/officeDocument/2006/relationships/font" Target="fonts/Nuni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MavenPro-bold.fntdata"/><Relationship Id="rId25" Type="http://schemas.openxmlformats.org/officeDocument/2006/relationships/font" Target="fonts/MavenPr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ublic.tableau.com/app/profile/hernan.e.cortes/viz/final_project_before/b_Dash?publish=yes"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f2ee176c88_2_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f2ee176c88_2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f4df72667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f4df72667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John:</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Training and testing: </a:t>
            </a:r>
            <a:endParaRPr/>
          </a:p>
          <a:p>
            <a:pPr indent="-298450" lvl="1" marL="914400" rtl="0" algn="l">
              <a:spcBef>
                <a:spcPts val="0"/>
              </a:spcBef>
              <a:spcAft>
                <a:spcPts val="0"/>
              </a:spcAft>
              <a:buSzPts val="1100"/>
              <a:buChar char="○"/>
            </a:pPr>
            <a:r>
              <a:rPr lang="en" sz="1200">
                <a:solidFill>
                  <a:srgbClr val="24292F"/>
                </a:solidFill>
              </a:rPr>
              <a:t>In general we </a:t>
            </a:r>
            <a:r>
              <a:rPr lang="en" sz="1200">
                <a:solidFill>
                  <a:srgbClr val="24292F"/>
                </a:solidFill>
              </a:rPr>
              <a:t>attempted to establish a standardized and repeatable process so</a:t>
            </a:r>
            <a:r>
              <a:rPr lang="en" sz="1200">
                <a:solidFill>
                  <a:srgbClr val="24292F"/>
                </a:solidFill>
              </a:rPr>
              <a:t> we utilized a similar training and testing approach for all of the models we tested. </a:t>
            </a:r>
            <a:endParaRPr/>
          </a:p>
          <a:p>
            <a:pPr indent="-304800" lvl="0" marL="914400" rtl="0" algn="l">
              <a:lnSpc>
                <a:spcPct val="115000"/>
              </a:lnSpc>
              <a:spcBef>
                <a:spcPts val="0"/>
              </a:spcBef>
              <a:spcAft>
                <a:spcPts val="0"/>
              </a:spcAft>
              <a:buClr>
                <a:srgbClr val="24292F"/>
              </a:buClr>
              <a:buSzPts val="1200"/>
              <a:buChar char="●"/>
            </a:pPr>
            <a:r>
              <a:rPr lang="en" sz="1200">
                <a:solidFill>
                  <a:srgbClr val="24292F"/>
                </a:solidFill>
              </a:rPr>
              <a:t>The feature sets were defined by defining an x variable which contained a copy of the encoded dataframe. We then dropping the target feature from the dataframe and then the target set was defined as a Y variable containing our targeted feature.</a:t>
            </a:r>
            <a:endParaRPr sz="1200">
              <a:solidFill>
                <a:srgbClr val="24292F"/>
              </a:solidFill>
            </a:endParaRPr>
          </a:p>
          <a:p>
            <a:pPr indent="-304800" lvl="0" marL="914400" rtl="0" algn="l">
              <a:lnSpc>
                <a:spcPct val="115000"/>
              </a:lnSpc>
              <a:spcBef>
                <a:spcPts val="0"/>
              </a:spcBef>
              <a:spcAft>
                <a:spcPts val="0"/>
              </a:spcAft>
              <a:buClr>
                <a:srgbClr val="24292F"/>
              </a:buClr>
              <a:buSzPts val="1200"/>
              <a:buChar char="●"/>
            </a:pPr>
            <a:r>
              <a:rPr lang="en" sz="1200">
                <a:solidFill>
                  <a:srgbClr val="24292F"/>
                </a:solidFill>
              </a:rPr>
              <a:t>Finally, the data was split into 2 sets - a Training set and a Testing set, and a</a:t>
            </a:r>
            <a:r>
              <a:rPr lang="en" sz="1200">
                <a:solidFill>
                  <a:srgbClr val="24292F"/>
                </a:solidFill>
              </a:rPr>
              <a:t> 80/20 (training/testing) split was used across all models. </a:t>
            </a:r>
            <a:endParaRPr sz="1200">
              <a:solidFill>
                <a:srgbClr val="24292F"/>
              </a:solidFill>
            </a:endParaRPr>
          </a:p>
          <a:p>
            <a:pPr indent="-304800" lvl="0" marL="914400" rtl="0" algn="l">
              <a:lnSpc>
                <a:spcPct val="115000"/>
              </a:lnSpc>
              <a:spcBef>
                <a:spcPts val="0"/>
              </a:spcBef>
              <a:spcAft>
                <a:spcPts val="0"/>
              </a:spcAft>
              <a:buClr>
                <a:srgbClr val="24292F"/>
              </a:buClr>
              <a:buSzPts val="1200"/>
              <a:buChar char="●"/>
            </a:pPr>
            <a:r>
              <a:rPr lang="en" sz="1200">
                <a:solidFill>
                  <a:srgbClr val="24292F"/>
                </a:solidFill>
              </a:rPr>
              <a:t>Finally we fit the model using the classifier.fit function,  made our predictions, and generated confusion matrixes’. </a:t>
            </a:r>
            <a:endParaRPr sz="1200">
              <a:solidFill>
                <a:srgbClr val="24292F"/>
              </a:solidFill>
            </a:endParaRPr>
          </a:p>
          <a:p>
            <a:pPr indent="0" lvl="0" marL="0" rtl="0" algn="l">
              <a:lnSpc>
                <a:spcPct val="115000"/>
              </a:lnSpc>
              <a:spcBef>
                <a:spcPts val="1200"/>
              </a:spcBef>
              <a:spcAft>
                <a:spcPts val="0"/>
              </a:spcAft>
              <a:buNone/>
            </a:pPr>
            <a:r>
              <a:t/>
            </a:r>
            <a:endParaRPr sz="1200">
              <a:solidFill>
                <a:srgbClr val="24292F"/>
              </a:solidFill>
            </a:endParaRPr>
          </a:p>
          <a:p>
            <a:pPr indent="0" lvl="0" marL="0" rtl="0" algn="l">
              <a:lnSpc>
                <a:spcPct val="115000"/>
              </a:lnSpc>
              <a:spcBef>
                <a:spcPts val="1200"/>
              </a:spcBef>
              <a:spcAft>
                <a:spcPts val="0"/>
              </a:spcAft>
              <a:buNone/>
            </a:pPr>
            <a:r>
              <a:rPr lang="en" sz="1200">
                <a:solidFill>
                  <a:srgbClr val="24292F"/>
                </a:solidFill>
              </a:rPr>
              <a:t>The Confusing Matrix</a:t>
            </a:r>
            <a:endParaRPr sz="1200">
              <a:solidFill>
                <a:srgbClr val="24292F"/>
              </a:solidFill>
            </a:endParaRPr>
          </a:p>
          <a:p>
            <a:pPr indent="-304800" lvl="0" marL="457200" rtl="0" algn="l">
              <a:lnSpc>
                <a:spcPct val="115000"/>
              </a:lnSpc>
              <a:spcBef>
                <a:spcPts val="1200"/>
              </a:spcBef>
              <a:spcAft>
                <a:spcPts val="0"/>
              </a:spcAft>
              <a:buClr>
                <a:srgbClr val="24292F"/>
              </a:buClr>
              <a:buSzPts val="1200"/>
              <a:buChar char="●"/>
            </a:pPr>
            <a:r>
              <a:rPr lang="en" sz="1200">
                <a:solidFill>
                  <a:srgbClr val="24292F"/>
                </a:solidFill>
              </a:rPr>
              <a:t>The results of the predictions were a bit surprising to us. As you can see from the confusion matrix (Predicted 0 on time :Recall, f-1 score), our models, while overfitted, were actually quite successful in predicting on time departures. </a:t>
            </a:r>
            <a:endParaRPr sz="1200">
              <a:solidFill>
                <a:srgbClr val="24292F"/>
              </a:solidFill>
            </a:endParaRPr>
          </a:p>
          <a:p>
            <a:pPr indent="-304800" lvl="0" marL="457200" rtl="0" algn="l">
              <a:lnSpc>
                <a:spcPct val="115000"/>
              </a:lnSpc>
              <a:spcBef>
                <a:spcPts val="0"/>
              </a:spcBef>
              <a:spcAft>
                <a:spcPts val="0"/>
              </a:spcAft>
              <a:buClr>
                <a:srgbClr val="24292F"/>
              </a:buClr>
              <a:buSzPts val="1200"/>
              <a:buChar char="●"/>
            </a:pPr>
            <a:r>
              <a:rPr lang="en" sz="1200">
                <a:solidFill>
                  <a:srgbClr val="24292F"/>
                </a:solidFill>
              </a:rPr>
              <a:t>This the opposite of what we intended to predict initially.</a:t>
            </a:r>
            <a:endParaRPr sz="1200">
              <a:solidFill>
                <a:srgbClr val="24292F"/>
              </a:solidFill>
            </a:endParaRPr>
          </a:p>
          <a:p>
            <a:pPr indent="-304800" lvl="0" marL="457200" rtl="0" algn="l">
              <a:lnSpc>
                <a:spcPct val="115000"/>
              </a:lnSpc>
              <a:spcBef>
                <a:spcPts val="0"/>
              </a:spcBef>
              <a:spcAft>
                <a:spcPts val="0"/>
              </a:spcAft>
              <a:buClr>
                <a:srgbClr val="24292F"/>
              </a:buClr>
              <a:buSzPts val="1200"/>
              <a:buChar char="●"/>
            </a:pPr>
            <a:r>
              <a:rPr lang="en" sz="1200">
                <a:solidFill>
                  <a:srgbClr val="24292F"/>
                </a:solidFill>
              </a:rPr>
              <a:t>We attempted to address these issues by further attempting a neural network model, however as many of our TA’s and Stanley mentioned during many of our class session, the data can only tell us what the data tells us. </a:t>
            </a:r>
            <a:endParaRPr sz="1200">
              <a:solidFill>
                <a:srgbClr val="24292F"/>
              </a:solidFill>
            </a:endParaRPr>
          </a:p>
          <a:p>
            <a:pPr indent="0" lvl="0" marL="0" rtl="0" algn="l">
              <a:lnSpc>
                <a:spcPct val="115000"/>
              </a:lnSpc>
              <a:spcBef>
                <a:spcPts val="1200"/>
              </a:spcBef>
              <a:spcAft>
                <a:spcPts val="0"/>
              </a:spcAft>
              <a:buNone/>
            </a:pPr>
            <a:r>
              <a:rPr lang="en" sz="1200">
                <a:solidFill>
                  <a:srgbClr val="24292F"/>
                </a:solidFill>
              </a:rPr>
              <a:t>Colab Link: https://colab.research.google.com/drive/1sylYEcRKJAt4qQ6KycAd0af2Be5_Hwgv</a:t>
            </a:r>
            <a:endParaRPr sz="1200">
              <a:solidFill>
                <a:srgbClr val="24292F"/>
              </a:solidFill>
            </a:endParaRPr>
          </a:p>
          <a:p>
            <a:pPr indent="0" lvl="0" marL="914400" rtl="0" algn="l">
              <a:lnSpc>
                <a:spcPct val="115000"/>
              </a:lnSpc>
              <a:spcBef>
                <a:spcPts val="1200"/>
              </a:spcBef>
              <a:spcAft>
                <a:spcPts val="0"/>
              </a:spcAft>
              <a:buNone/>
            </a:pPr>
            <a:r>
              <a:t/>
            </a:r>
            <a:endParaRPr sz="1200">
              <a:solidFill>
                <a:srgbClr val="24292F"/>
              </a:solidFill>
            </a:endParaRPr>
          </a:p>
          <a:p>
            <a:pPr indent="0" lvl="0" marL="0" rtl="0" algn="l">
              <a:spcBef>
                <a:spcPts val="12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f4df72667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f4df72667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424242"/>
              </a:buClr>
              <a:buSzPts val="1300"/>
              <a:buFont typeface="Nunito"/>
              <a:buChar char="●"/>
            </a:pPr>
            <a:r>
              <a:rPr lang="en" sz="1300">
                <a:solidFill>
                  <a:srgbClr val="424242"/>
                </a:solidFill>
                <a:latin typeface="Nunito"/>
                <a:ea typeface="Nunito"/>
                <a:cs typeface="Nunito"/>
                <a:sym typeface="Nunito"/>
              </a:rPr>
              <a:t>Transition to Dashboard: </a:t>
            </a:r>
            <a:r>
              <a:rPr lang="en" sz="1300" u="sng">
                <a:solidFill>
                  <a:srgbClr val="27278B"/>
                </a:solidFill>
                <a:latin typeface="Nunito"/>
                <a:ea typeface="Nunito"/>
                <a:cs typeface="Nunito"/>
                <a:sym typeface="Nunito"/>
                <a:hlinkClick r:id="rId2">
                  <a:extLst>
                    <a:ext uri="{A12FA001-AC4F-418D-AE19-62706E023703}">
                      <ahyp:hlinkClr val="tx"/>
                    </a:ext>
                  </a:extLst>
                </a:hlinkClick>
              </a:rPr>
              <a:t>https://public.tableau.com/app/profile/hernan.e.cortes/viz/final_project_before/b_Dash?publish=yes</a:t>
            </a:r>
            <a:r>
              <a:rPr lang="en" sz="1300">
                <a:solidFill>
                  <a:srgbClr val="424242"/>
                </a:solidFill>
                <a:latin typeface="Nunito"/>
                <a:ea typeface="Nunito"/>
                <a:cs typeface="Nunito"/>
                <a:sym typeface="Nunito"/>
              </a:rPr>
              <a: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f2ee176c88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f2ee176c88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a team we are confident we have taken the most appropriate steps to complete our model and analysis given our experience, we wouldn’t have done anything differently to </a:t>
            </a:r>
            <a:r>
              <a:rPr lang="en"/>
              <a:t>accomplish our 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What’s next for our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see different applications for our model based on the end user. We could have passengers or consumers as an end user, or an airline as an end user.</a:t>
            </a:r>
            <a:endParaRPr/>
          </a:p>
          <a:p>
            <a:pPr indent="-298450" lvl="0" marL="457200" rtl="0" algn="l">
              <a:spcBef>
                <a:spcPts val="0"/>
              </a:spcBef>
              <a:spcAft>
                <a:spcPts val="0"/>
              </a:spcAft>
              <a:buSzPts val="1100"/>
              <a:buChar char="-"/>
            </a:pPr>
            <a:r>
              <a:rPr lang="en"/>
              <a:t>Integrate machine learning model into existing travel applications for the consumer to know whether they can expect the </a:t>
            </a:r>
            <a:r>
              <a:rPr lang="en"/>
              <a:t>flight</a:t>
            </a:r>
            <a:r>
              <a:rPr lang="en"/>
              <a:t> they are choosing to be on time</a:t>
            </a:r>
            <a:endParaRPr/>
          </a:p>
          <a:p>
            <a:pPr indent="-298450" lvl="0" marL="457200" rtl="0" algn="l">
              <a:spcBef>
                <a:spcPts val="0"/>
              </a:spcBef>
              <a:spcAft>
                <a:spcPts val="0"/>
              </a:spcAft>
              <a:buSzPts val="1100"/>
              <a:buChar char="-"/>
            </a:pPr>
            <a:r>
              <a:rPr lang="en"/>
              <a:t>Create our own app with value-added features for the consumer or the airline https://framer.com/share/iTravel--7JIH18eeD4NImmHVy5XL/UYYYPE678?editor=1#TCCKSsQH6</a:t>
            </a:r>
            <a:endParaRPr/>
          </a:p>
          <a:p>
            <a:pPr indent="-298450" lvl="0" marL="457200" rtl="0" algn="l">
              <a:spcBef>
                <a:spcPts val="0"/>
              </a:spcBef>
              <a:spcAft>
                <a:spcPts val="0"/>
              </a:spcAft>
              <a:buSzPts val="1100"/>
              <a:buChar char="-"/>
            </a:pPr>
            <a:r>
              <a:t/>
            </a:r>
            <a:endParaRPr/>
          </a:p>
          <a:p>
            <a:pPr indent="-298450" lvl="0" marL="457200" rtl="0" algn="l">
              <a:spcBef>
                <a:spcPts val="0"/>
              </a:spcBef>
              <a:spcAft>
                <a:spcPts val="0"/>
              </a:spcAft>
              <a:buSzPts val="1100"/>
              <a:buChar char="-"/>
            </a:pPr>
            <a:r>
              <a:rPr lang="en"/>
              <a:t>Coerce airlines into avoiding delays as the </a:t>
            </a:r>
            <a:r>
              <a:rPr lang="en"/>
              <a:t>consumer</a:t>
            </a:r>
            <a:r>
              <a:rPr lang="en"/>
              <a:t> will avoid their flight if they consistently get a delay result</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Use the </a:t>
            </a:r>
            <a:r>
              <a:rPr lang="en"/>
              <a:t>machine</a:t>
            </a:r>
            <a:r>
              <a:rPr lang="en"/>
              <a:t> learning model predictions to create a dashboard for the airlines to </a:t>
            </a:r>
            <a:r>
              <a:rPr lang="en"/>
              <a:t>forecast</a:t>
            </a:r>
            <a:r>
              <a:rPr lang="en"/>
              <a:t> potential cost associated to delays</a:t>
            </a:r>
            <a:endParaRPr/>
          </a:p>
          <a:p>
            <a:pPr indent="-298450" lvl="1" marL="914400" rtl="0" algn="l">
              <a:spcBef>
                <a:spcPts val="0"/>
              </a:spcBef>
              <a:spcAft>
                <a:spcPts val="0"/>
              </a:spcAft>
              <a:buSzPts val="1100"/>
              <a:buChar char="-"/>
            </a:pPr>
            <a:r>
              <a:rPr lang="en"/>
              <a:t>It is estimated that it costs airlines about $74 per minute for delays, with this model, an airline can forecast the potential delay and set procedures in place to minimize the delays for cost-savings and passenger satisfaction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f4df72667b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f4df72667b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fist to five, how </a:t>
            </a:r>
            <a:r>
              <a:rPr lang="en"/>
              <a:t>comfortable</a:t>
            </a:r>
            <a:r>
              <a:rPr lang="en"/>
              <a:t> do you feel with this topic?</a:t>
            </a:r>
            <a:endParaRPr/>
          </a:p>
          <a:p>
            <a:pPr indent="0" lvl="0" marL="0" rtl="0" algn="l">
              <a:spcBef>
                <a:spcPts val="0"/>
              </a:spcBef>
              <a:spcAft>
                <a:spcPts val="0"/>
              </a:spcAft>
              <a:buNone/>
            </a:pPr>
            <a:r>
              <a:rPr lang="en"/>
              <a:t>On behalf of my team, I would like to t</a:t>
            </a:r>
            <a:r>
              <a:rPr lang="en"/>
              <a:t>hank</a:t>
            </a:r>
            <a:r>
              <a:rPr lang="en"/>
              <a:t> you for your time, and we hope you have enjoyed our team’s project.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f4df72667b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f4df72667b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open up for any questions you may have.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f2ee176c8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f2ee176c8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marR="152400" rtl="0" algn="l">
              <a:lnSpc>
                <a:spcPct val="145000"/>
              </a:lnSpc>
              <a:spcBef>
                <a:spcPts val="0"/>
              </a:spcBef>
              <a:spcAft>
                <a:spcPts val="0"/>
              </a:spcAft>
              <a:buClr>
                <a:srgbClr val="24292F"/>
              </a:buClr>
              <a:buSzPts val="1200"/>
              <a:buFont typeface="Nunito"/>
              <a:buChar char="●"/>
            </a:pPr>
            <a:r>
              <a:rPr lang="en" sz="1200">
                <a:solidFill>
                  <a:srgbClr val="24292F"/>
                </a:solidFill>
                <a:latin typeface="Nunito"/>
                <a:ea typeface="Nunito"/>
                <a:cs typeface="Nunito"/>
                <a:sym typeface="Nunito"/>
              </a:rPr>
              <a:t>Welcome to the future of air travel.</a:t>
            </a:r>
            <a:endParaRPr sz="1200">
              <a:solidFill>
                <a:srgbClr val="24292F"/>
              </a:solidFill>
              <a:latin typeface="Nunito"/>
              <a:ea typeface="Nunito"/>
              <a:cs typeface="Nunito"/>
              <a:sym typeface="Nunito"/>
            </a:endParaRPr>
          </a:p>
          <a:p>
            <a:pPr indent="-304800" lvl="0" marL="457200" marR="152400" rtl="0" algn="l">
              <a:lnSpc>
                <a:spcPct val="145000"/>
              </a:lnSpc>
              <a:spcBef>
                <a:spcPts val="0"/>
              </a:spcBef>
              <a:spcAft>
                <a:spcPts val="0"/>
              </a:spcAft>
              <a:buClr>
                <a:srgbClr val="24292F"/>
              </a:buClr>
              <a:buSzPts val="1200"/>
              <a:buFont typeface="Nunito"/>
              <a:buChar char="●"/>
            </a:pPr>
            <a:r>
              <a:rPr lang="en" sz="1200">
                <a:solidFill>
                  <a:srgbClr val="24292F"/>
                </a:solidFill>
                <a:latin typeface="Nunito"/>
                <a:ea typeface="Nunito"/>
                <a:cs typeface="Nunito"/>
                <a:sym typeface="Nunito"/>
              </a:rPr>
              <a:t>Allow me to introduce our crew:</a:t>
            </a:r>
            <a:endParaRPr sz="1200">
              <a:solidFill>
                <a:srgbClr val="24292F"/>
              </a:solidFill>
              <a:latin typeface="Nunito"/>
              <a:ea typeface="Nunito"/>
              <a:cs typeface="Nunito"/>
              <a:sym typeface="Nunito"/>
            </a:endParaRPr>
          </a:p>
          <a:p>
            <a:pPr indent="-304800" lvl="1" marL="914400" marR="152400" rtl="0" algn="l">
              <a:lnSpc>
                <a:spcPct val="145000"/>
              </a:lnSpc>
              <a:spcBef>
                <a:spcPts val="0"/>
              </a:spcBef>
              <a:spcAft>
                <a:spcPts val="0"/>
              </a:spcAft>
              <a:buClr>
                <a:srgbClr val="24292F"/>
              </a:buClr>
              <a:buSzPts val="1200"/>
              <a:buFont typeface="Nunito"/>
              <a:buChar char="○"/>
            </a:pPr>
            <a:r>
              <a:rPr lang="en" sz="1200">
                <a:solidFill>
                  <a:srgbClr val="24292F"/>
                </a:solidFill>
                <a:latin typeface="Nunito"/>
                <a:ea typeface="Nunito"/>
                <a:cs typeface="Nunito"/>
                <a:sym typeface="Nunito"/>
              </a:rPr>
              <a:t>Tommy Williams and Daniela </a:t>
            </a:r>
            <a:r>
              <a:rPr lang="en" sz="1200">
                <a:solidFill>
                  <a:srgbClr val="24292F"/>
                </a:solidFill>
                <a:latin typeface="Nunito"/>
                <a:ea typeface="Nunito"/>
                <a:cs typeface="Nunito"/>
                <a:sym typeface="Nunito"/>
              </a:rPr>
              <a:t>Gonzalez</a:t>
            </a:r>
            <a:r>
              <a:rPr lang="en" sz="1200">
                <a:solidFill>
                  <a:srgbClr val="24292F"/>
                </a:solidFill>
                <a:latin typeface="Nunito"/>
                <a:ea typeface="Nunito"/>
                <a:cs typeface="Nunito"/>
                <a:sym typeface="Nunito"/>
              </a:rPr>
              <a:t> will be our database stewards, making sure our data fits neatly in the compartment overhead.</a:t>
            </a:r>
            <a:endParaRPr sz="1200">
              <a:solidFill>
                <a:srgbClr val="24292F"/>
              </a:solidFill>
              <a:latin typeface="Nunito"/>
              <a:ea typeface="Nunito"/>
              <a:cs typeface="Nunito"/>
              <a:sym typeface="Nunito"/>
            </a:endParaRPr>
          </a:p>
          <a:p>
            <a:pPr indent="-304800" lvl="1" marL="914400" marR="152400" rtl="0" algn="l">
              <a:lnSpc>
                <a:spcPct val="145000"/>
              </a:lnSpc>
              <a:spcBef>
                <a:spcPts val="0"/>
              </a:spcBef>
              <a:spcAft>
                <a:spcPts val="0"/>
              </a:spcAft>
              <a:buClr>
                <a:srgbClr val="24292F"/>
              </a:buClr>
              <a:buSzPts val="1200"/>
              <a:buFont typeface="Nunito"/>
              <a:buChar char="○"/>
            </a:pPr>
            <a:r>
              <a:rPr lang="en" sz="1200">
                <a:solidFill>
                  <a:srgbClr val="24292F"/>
                </a:solidFill>
                <a:latin typeface="Nunito"/>
                <a:ea typeface="Nunito"/>
                <a:cs typeface="Nunito"/>
                <a:sym typeface="Nunito"/>
              </a:rPr>
              <a:t>June Pui and John Pinto will be our Machine Learning pilots</a:t>
            </a:r>
            <a:endParaRPr sz="1200">
              <a:solidFill>
                <a:srgbClr val="24292F"/>
              </a:solidFill>
              <a:latin typeface="Nunito"/>
              <a:ea typeface="Nunito"/>
              <a:cs typeface="Nunito"/>
              <a:sym typeface="Nunito"/>
            </a:endParaRPr>
          </a:p>
          <a:p>
            <a:pPr indent="-304800" lvl="1" marL="914400" marR="152400" rtl="0" algn="l">
              <a:lnSpc>
                <a:spcPct val="145000"/>
              </a:lnSpc>
              <a:spcBef>
                <a:spcPts val="0"/>
              </a:spcBef>
              <a:spcAft>
                <a:spcPts val="0"/>
              </a:spcAft>
              <a:buClr>
                <a:srgbClr val="24292F"/>
              </a:buClr>
              <a:buSzPts val="1200"/>
              <a:buFont typeface="Nunito"/>
              <a:buChar char="○"/>
            </a:pPr>
            <a:r>
              <a:rPr lang="en" sz="1200">
                <a:solidFill>
                  <a:srgbClr val="24292F"/>
                </a:solidFill>
                <a:latin typeface="Nunito"/>
                <a:ea typeface="Nunito"/>
                <a:cs typeface="Nunito"/>
                <a:sym typeface="Nunito"/>
              </a:rPr>
              <a:t>My name is Hernan Cortes, and I’ll be your Tableau flight attendant, who along with Tommy, will make sure you reach your data destination hopefully without too much </a:t>
            </a:r>
            <a:r>
              <a:rPr lang="en" sz="1200">
                <a:solidFill>
                  <a:srgbClr val="24292F"/>
                </a:solidFill>
                <a:latin typeface="Nunito"/>
                <a:ea typeface="Nunito"/>
                <a:cs typeface="Nunito"/>
                <a:sym typeface="Nunito"/>
              </a:rPr>
              <a:t>turbulence.</a:t>
            </a:r>
            <a:r>
              <a:rPr lang="en" sz="1200">
                <a:solidFill>
                  <a:srgbClr val="24292F"/>
                </a:solidFill>
                <a:latin typeface="Nunito"/>
                <a:ea typeface="Nunito"/>
                <a:cs typeface="Nunito"/>
                <a:sym typeface="Nunito"/>
              </a:rPr>
              <a:t> </a:t>
            </a:r>
            <a:endParaRPr sz="1200">
              <a:solidFill>
                <a:srgbClr val="24292F"/>
              </a:solidFill>
              <a:latin typeface="Nunito"/>
              <a:ea typeface="Nunito"/>
              <a:cs typeface="Nunito"/>
              <a:sym typeface="Nunito"/>
            </a:endParaRPr>
          </a:p>
          <a:p>
            <a:pPr indent="-304800" lvl="0" marL="457200" marR="152400" rtl="0" algn="l">
              <a:lnSpc>
                <a:spcPct val="145000"/>
              </a:lnSpc>
              <a:spcBef>
                <a:spcPts val="0"/>
              </a:spcBef>
              <a:spcAft>
                <a:spcPts val="0"/>
              </a:spcAft>
              <a:buClr>
                <a:srgbClr val="24292F"/>
              </a:buClr>
              <a:buSzPts val="1200"/>
              <a:buFont typeface="Nunito"/>
              <a:buChar char="●"/>
            </a:pPr>
            <a:r>
              <a:rPr lang="en" sz="1200">
                <a:solidFill>
                  <a:srgbClr val="24292F"/>
                </a:solidFill>
                <a:latin typeface="Nunito"/>
                <a:ea typeface="Nunito"/>
                <a:cs typeface="Nunito"/>
                <a:sym typeface="Nunito"/>
              </a:rPr>
              <a:t>Our goal is to develop a tool that enables passengers to make travel plans that have the best probability to arrive on-time prior to purchase using specific criteria such as airline, time of day, weather, among others. </a:t>
            </a:r>
            <a:endParaRPr sz="1200">
              <a:solidFill>
                <a:srgbClr val="24292F"/>
              </a:solidFill>
              <a:latin typeface="Nunito"/>
              <a:ea typeface="Nunito"/>
              <a:cs typeface="Nunito"/>
              <a:sym typeface="Nunito"/>
            </a:endParaRPr>
          </a:p>
          <a:p>
            <a:pPr indent="-304800" lvl="0" marL="457200" marR="152400" rtl="0" algn="l">
              <a:lnSpc>
                <a:spcPct val="145000"/>
              </a:lnSpc>
              <a:spcBef>
                <a:spcPts val="0"/>
              </a:spcBef>
              <a:spcAft>
                <a:spcPts val="0"/>
              </a:spcAft>
              <a:buClr>
                <a:srgbClr val="24292F"/>
              </a:buClr>
              <a:buSzPts val="1200"/>
              <a:buFont typeface="Nunito"/>
              <a:buChar char="●"/>
            </a:pPr>
            <a:r>
              <a:rPr lang="en" sz="1200">
                <a:solidFill>
                  <a:srgbClr val="24292F"/>
                </a:solidFill>
                <a:latin typeface="Nunito"/>
                <a:ea typeface="Nunito"/>
                <a:cs typeface="Nunito"/>
                <a:sym typeface="Nunito"/>
              </a:rPr>
              <a:t>According to a 2019 study, the average cost to passengers for delays was $74 per minute.  The cost to both airline carriers and passengers alike, is calculated in the $billions each year and according to a recent CNN report, contributes to passenger unruliness.  Such delays can, in some cases, lead to missed connecting flights that ruin vacations or other time-sensitive events like weddings, funerals, or job interviews. Moreover as passengers make selections that favor likely on-time arrivals, they will be leveraging market forces to compel industry to make needed changes that would otherwise go unnoticed.</a:t>
            </a:r>
            <a:endParaRPr sz="1200">
              <a:solidFill>
                <a:srgbClr val="24292F"/>
              </a:solidFill>
              <a:latin typeface="Nunito"/>
              <a:ea typeface="Nunito"/>
              <a:cs typeface="Nunito"/>
              <a:sym typeface="Nunito"/>
            </a:endParaRPr>
          </a:p>
          <a:p>
            <a:pPr indent="-304800" lvl="0" marL="457200" marR="152400" rtl="0" algn="l">
              <a:lnSpc>
                <a:spcPct val="145000"/>
              </a:lnSpc>
              <a:spcBef>
                <a:spcPts val="0"/>
              </a:spcBef>
              <a:spcAft>
                <a:spcPts val="0"/>
              </a:spcAft>
              <a:buClr>
                <a:srgbClr val="24292F"/>
              </a:buClr>
              <a:buSzPts val="1200"/>
              <a:buFont typeface="Nunito"/>
              <a:buChar char="●"/>
            </a:pPr>
            <a:r>
              <a:rPr lang="en" sz="1200">
                <a:solidFill>
                  <a:srgbClr val="24292F"/>
                </a:solidFill>
                <a:latin typeface="Nunito"/>
                <a:ea typeface="Nunito"/>
                <a:cs typeface="Nunito"/>
                <a:sym typeface="Nunito"/>
              </a:rPr>
              <a:t>So the question is: what conditions are most likely to result in a flight delay or conversely an on-time arrival?</a:t>
            </a:r>
            <a:endParaRPr sz="1200">
              <a:solidFill>
                <a:srgbClr val="24292F"/>
              </a:solidFill>
              <a:latin typeface="Nunito"/>
              <a:ea typeface="Nunito"/>
              <a:cs typeface="Nunito"/>
              <a:sym typeface="Nunito"/>
            </a:endParaRPr>
          </a:p>
          <a:p>
            <a:pPr indent="0" lvl="0" marL="152400" marR="152400" rtl="0" algn="l">
              <a:lnSpc>
                <a:spcPct val="145000"/>
              </a:lnSpc>
              <a:spcBef>
                <a:spcPts val="1200"/>
              </a:spcBef>
              <a:spcAft>
                <a:spcPts val="120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f2ee176c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f2ee176c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marR="152400" rtl="0" algn="l">
              <a:lnSpc>
                <a:spcPct val="145000"/>
              </a:lnSpc>
              <a:spcBef>
                <a:spcPts val="0"/>
              </a:spcBef>
              <a:spcAft>
                <a:spcPts val="0"/>
              </a:spcAft>
              <a:buClr>
                <a:srgbClr val="424242"/>
              </a:buClr>
              <a:buSzPts val="1300"/>
              <a:buFont typeface="Nunito"/>
              <a:buChar char="●"/>
            </a:pPr>
            <a:r>
              <a:rPr lang="en" sz="1300">
                <a:solidFill>
                  <a:srgbClr val="424242"/>
                </a:solidFill>
                <a:latin typeface="Nunito"/>
                <a:ea typeface="Nunito"/>
                <a:cs typeface="Nunito"/>
                <a:sym typeface="Nunito"/>
              </a:rPr>
              <a:t>To answer this </a:t>
            </a:r>
            <a:r>
              <a:rPr lang="en" sz="1300">
                <a:solidFill>
                  <a:srgbClr val="424242"/>
                </a:solidFill>
                <a:latin typeface="Nunito"/>
                <a:ea typeface="Nunito"/>
                <a:cs typeface="Nunito"/>
                <a:sym typeface="Nunito"/>
              </a:rPr>
              <a:t>question</a:t>
            </a:r>
            <a:r>
              <a:rPr lang="en" sz="1300">
                <a:solidFill>
                  <a:srgbClr val="424242"/>
                </a:solidFill>
                <a:latin typeface="Nunito"/>
                <a:ea typeface="Nunito"/>
                <a:cs typeface="Nunito"/>
                <a:sym typeface="Nunito"/>
              </a:rPr>
              <a:t> we accessed a data repository containing detailed airline, weather, airport and employment information collected from the Bureau of Transportation statistics, National Center for Environment Information (NOAA).  This Flight delay data has been curated by Jen Wadkins and stored on kaggle.com and includes 24 raw data files, </a:t>
            </a:r>
            <a:r>
              <a:rPr lang="en" sz="1300">
                <a:solidFill>
                  <a:srgbClr val="424242"/>
                </a:solidFill>
                <a:latin typeface="Nunito"/>
                <a:ea typeface="Nunito"/>
                <a:cs typeface="Nunito"/>
                <a:sym typeface="Nunito"/>
              </a:rPr>
              <a:t>These</a:t>
            </a:r>
            <a:r>
              <a:rPr lang="en" sz="1300">
                <a:solidFill>
                  <a:srgbClr val="424242"/>
                </a:solidFill>
                <a:latin typeface="Nunito"/>
                <a:ea typeface="Nunito"/>
                <a:cs typeface="Nunito"/>
                <a:sym typeface="Nunito"/>
              </a:rPr>
              <a:t> files have been combined to form a single dataset consisting of 6.5 million records and 26 features.  We have used R and Python to reduce these data to a smaller sample of 600k records. </a:t>
            </a:r>
            <a:endParaRPr sz="1300">
              <a:solidFill>
                <a:srgbClr val="424242"/>
              </a:solidFill>
              <a:latin typeface="Nunito"/>
              <a:ea typeface="Nunito"/>
              <a:cs typeface="Nunito"/>
              <a:sym typeface="Nunito"/>
            </a:endParaRPr>
          </a:p>
          <a:p>
            <a:pPr indent="-311150" lvl="0" marL="457200" marR="152400" rtl="0" algn="l">
              <a:lnSpc>
                <a:spcPct val="145000"/>
              </a:lnSpc>
              <a:spcBef>
                <a:spcPts val="0"/>
              </a:spcBef>
              <a:spcAft>
                <a:spcPts val="0"/>
              </a:spcAft>
              <a:buClr>
                <a:srgbClr val="424242"/>
              </a:buClr>
              <a:buSzPts val="1300"/>
              <a:buFont typeface="Nunito"/>
              <a:buChar char="●"/>
            </a:pPr>
            <a:r>
              <a:rPr lang="en" sz="1300">
                <a:solidFill>
                  <a:srgbClr val="424242"/>
                </a:solidFill>
                <a:latin typeface="Nunito"/>
                <a:ea typeface="Nunito"/>
                <a:cs typeface="Nunito"/>
                <a:sym typeface="Nunito"/>
              </a:rPr>
              <a:t>The dataset was comprehensive and quite clean with the exception of a duplication of August data, mislabeled as September.  This data was subsequently removed prior to systematic analysis.</a:t>
            </a:r>
            <a:endParaRPr sz="1300">
              <a:solidFill>
                <a:srgbClr val="424242"/>
              </a:solidFill>
              <a:latin typeface="Nunito"/>
              <a:ea typeface="Nunito"/>
              <a:cs typeface="Nunito"/>
              <a:sym typeface="Nunito"/>
            </a:endParaRPr>
          </a:p>
          <a:p>
            <a:pPr indent="-311150" lvl="0" marL="457200" marR="152400" rtl="0" algn="l">
              <a:lnSpc>
                <a:spcPct val="145000"/>
              </a:lnSpc>
              <a:spcBef>
                <a:spcPts val="0"/>
              </a:spcBef>
              <a:spcAft>
                <a:spcPts val="0"/>
              </a:spcAft>
              <a:buClr>
                <a:srgbClr val="424242"/>
              </a:buClr>
              <a:buSzPts val="1300"/>
              <a:buFont typeface="Nunito"/>
              <a:buChar char="●"/>
            </a:pPr>
            <a:r>
              <a:rPr lang="en" sz="1300">
                <a:solidFill>
                  <a:srgbClr val="424242"/>
                </a:solidFill>
                <a:latin typeface="Nunito"/>
                <a:ea typeface="Nunito"/>
                <a:cs typeface="Nunito"/>
                <a:sym typeface="Nunito"/>
              </a:rPr>
              <a:t>Our first stop on this journey was to decide which features to initially consider.  </a:t>
            </a:r>
            <a:endParaRPr sz="1300">
              <a:solidFill>
                <a:srgbClr val="424242"/>
              </a:solidFill>
              <a:latin typeface="Nunito"/>
              <a:ea typeface="Nunito"/>
              <a:cs typeface="Nunito"/>
              <a:sym typeface="Nuni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f2ee176c8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f2ee176c8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00">
              <a:solidFill>
                <a:srgbClr val="424242"/>
              </a:solidFill>
              <a:latin typeface="Nunito"/>
              <a:ea typeface="Nunito"/>
              <a:cs typeface="Nunito"/>
              <a:sym typeface="Nunito"/>
            </a:endParaRPr>
          </a:p>
          <a:p>
            <a:pPr indent="0" lvl="0" marL="0" rtl="0" algn="l">
              <a:lnSpc>
                <a:spcPct val="115000"/>
              </a:lnSpc>
              <a:spcBef>
                <a:spcPts val="1200"/>
              </a:spcBef>
              <a:spcAft>
                <a:spcPts val="0"/>
              </a:spcAft>
              <a:buClr>
                <a:schemeClr val="dk1"/>
              </a:buClr>
              <a:buSzPts val="1100"/>
              <a:buFont typeface="Arial"/>
              <a:buNone/>
            </a:pPr>
            <a:r>
              <a:t/>
            </a:r>
            <a:endParaRPr sz="100">
              <a:solidFill>
                <a:srgbClr val="424242"/>
              </a:solidFill>
              <a:latin typeface="Nunito"/>
              <a:ea typeface="Nunito"/>
              <a:cs typeface="Nunito"/>
              <a:sym typeface="Nunito"/>
            </a:endParaRPr>
          </a:p>
          <a:p>
            <a:pPr indent="0" lvl="0" marL="0" rtl="0" algn="l">
              <a:spcBef>
                <a:spcPts val="1200"/>
              </a:spcBef>
              <a:spcAft>
                <a:spcPts val="0"/>
              </a:spcAft>
              <a:buNone/>
            </a:pPr>
            <a:r>
              <a:t/>
            </a:r>
            <a:endParaRPr sz="1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f4df72667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f4df72667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f4df72667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f4df72667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f2d1e345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f2d1e345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June: </a:t>
            </a:r>
            <a:endParaRPr/>
          </a:p>
          <a:p>
            <a:pPr indent="0" lvl="0" marL="0" rtl="0" algn="l">
              <a:spcBef>
                <a:spcPts val="0"/>
              </a:spcBef>
              <a:spcAft>
                <a:spcPts val="0"/>
              </a:spcAft>
              <a:buNone/>
            </a:pPr>
            <a:r>
              <a:t/>
            </a:r>
            <a:endParaRPr/>
          </a:p>
          <a:p>
            <a:pPr indent="-304800" lvl="0" marL="457200" rtl="0" algn="l">
              <a:spcBef>
                <a:spcPts val="0"/>
              </a:spcBef>
              <a:spcAft>
                <a:spcPts val="0"/>
              </a:spcAft>
              <a:buClr>
                <a:srgbClr val="24292F"/>
              </a:buClr>
              <a:buSzPts val="1200"/>
              <a:buChar char="●"/>
            </a:pPr>
            <a:r>
              <a:rPr lang="en" sz="1200">
                <a:solidFill>
                  <a:srgbClr val="24292F"/>
                </a:solidFill>
                <a:highlight>
                  <a:srgbClr val="FFFFFF"/>
                </a:highlight>
              </a:rPr>
              <a:t>Welcome aboard to the machine learning airline. </a:t>
            </a:r>
            <a:r>
              <a:rPr lang="en" sz="1200">
                <a:solidFill>
                  <a:srgbClr val="24292F"/>
                </a:solidFill>
                <a:highlight>
                  <a:srgbClr val="FFF2CC"/>
                </a:highlight>
              </a:rPr>
              <a:t>I am going to go over the flights journey. Initially it was decided that a Logistic Regression and a SVM model were to be utilized since our targeted goal is to build a classification model that</a:t>
            </a:r>
            <a:r>
              <a:rPr lang="en" sz="1200" u="sng">
                <a:solidFill>
                  <a:srgbClr val="24292F"/>
                </a:solidFill>
                <a:highlight>
                  <a:srgbClr val="FFF2CC"/>
                </a:highlight>
              </a:rPr>
              <a:t> predict class membership</a:t>
            </a:r>
            <a:r>
              <a:rPr lang="en" sz="1200">
                <a:solidFill>
                  <a:srgbClr val="24292F"/>
                </a:solidFill>
                <a:highlight>
                  <a:srgbClr val="FFF2CC"/>
                </a:highlight>
              </a:rPr>
              <a:t>.</a:t>
            </a:r>
            <a:r>
              <a:rPr lang="en" sz="1200">
                <a:solidFill>
                  <a:srgbClr val="24292F"/>
                </a:solidFill>
                <a:highlight>
                  <a:srgbClr val="FFFFFF"/>
                </a:highlight>
              </a:rPr>
              <a:t> </a:t>
            </a:r>
            <a:r>
              <a:rPr lang="en" sz="1200">
                <a:solidFill>
                  <a:srgbClr val="24292F"/>
                </a:solidFill>
                <a:highlight>
                  <a:srgbClr val="F4CCCC"/>
                </a:highlight>
              </a:rPr>
              <a:t>Right away we experienced two major hurdles:</a:t>
            </a:r>
            <a:endParaRPr sz="1200">
              <a:solidFill>
                <a:srgbClr val="24292F"/>
              </a:solidFill>
              <a:highlight>
                <a:srgbClr val="F4CCCC"/>
              </a:highlight>
            </a:endParaRPr>
          </a:p>
          <a:p>
            <a:pPr indent="-304800" lvl="1" marL="914400" rtl="0" algn="l">
              <a:lnSpc>
                <a:spcPct val="115000"/>
              </a:lnSpc>
              <a:spcBef>
                <a:spcPts val="0"/>
              </a:spcBef>
              <a:spcAft>
                <a:spcPts val="0"/>
              </a:spcAft>
              <a:buClr>
                <a:srgbClr val="24292F"/>
              </a:buClr>
              <a:buSzPts val="1200"/>
              <a:buChar char="○"/>
            </a:pPr>
            <a:r>
              <a:rPr lang="en" sz="1200">
                <a:solidFill>
                  <a:srgbClr val="24292F"/>
                </a:solidFill>
                <a:highlight>
                  <a:srgbClr val="FFF2CC"/>
                </a:highlight>
              </a:rPr>
              <a:t>For the Logistic Regression - Our results shows that our model was overfitted and so it would not be accurate in predicting delays.</a:t>
            </a:r>
            <a:endParaRPr sz="1200">
              <a:solidFill>
                <a:srgbClr val="24292F"/>
              </a:solidFill>
              <a:highlight>
                <a:srgbClr val="FFF2CC"/>
              </a:highlight>
            </a:endParaRPr>
          </a:p>
          <a:p>
            <a:pPr indent="-304800" lvl="1" marL="914400" rtl="0" algn="l">
              <a:lnSpc>
                <a:spcPct val="115000"/>
              </a:lnSpc>
              <a:spcBef>
                <a:spcPts val="0"/>
              </a:spcBef>
              <a:spcAft>
                <a:spcPts val="0"/>
              </a:spcAft>
              <a:buClr>
                <a:srgbClr val="24292F"/>
              </a:buClr>
              <a:buSzPts val="1200"/>
              <a:buChar char="○"/>
            </a:pPr>
            <a:r>
              <a:rPr lang="en" sz="1200">
                <a:solidFill>
                  <a:srgbClr val="24292F"/>
                </a:solidFill>
                <a:highlight>
                  <a:srgbClr val="F4CCCC"/>
                </a:highlight>
              </a:rPr>
              <a:t>For the SVM -. After consulting with the air traffic control, aka the instructional staff, scaling the data, and adjusting the kernel, the model would not fit the data even after over 6 hours of runtime.</a:t>
            </a:r>
            <a:r>
              <a:rPr lang="en" sz="1200">
                <a:solidFill>
                  <a:srgbClr val="24292F"/>
                </a:solidFill>
              </a:rPr>
              <a:t> As a result of The resource limitations within Google Collab, it forced the group to drop this model choice as a viable one</a:t>
            </a:r>
            <a:endParaRPr sz="1200">
              <a:solidFill>
                <a:srgbClr val="24292F"/>
              </a:solidFill>
            </a:endParaRPr>
          </a:p>
          <a:p>
            <a:pPr indent="-304800" lvl="1" marL="914400" rtl="0" algn="l">
              <a:lnSpc>
                <a:spcPct val="115000"/>
              </a:lnSpc>
              <a:spcBef>
                <a:spcPts val="0"/>
              </a:spcBef>
              <a:spcAft>
                <a:spcPts val="0"/>
              </a:spcAft>
              <a:buClr>
                <a:srgbClr val="24292F"/>
              </a:buClr>
              <a:buSzPts val="1200"/>
              <a:buChar char="○"/>
            </a:pPr>
            <a:r>
              <a:rPr lang="en" sz="1200">
                <a:solidFill>
                  <a:srgbClr val="24292F"/>
                </a:solidFill>
                <a:highlight>
                  <a:srgbClr val="FFF2CC"/>
                </a:highlight>
              </a:rPr>
              <a:t>Taking into account the two limitation mentioned, we decided to utilize a K-nearest Neighbor  and Ensemble Random Forest model in an attempt to have more than one functional model and address the overfitting issue. </a:t>
            </a:r>
            <a:r>
              <a:rPr lang="en" sz="1200">
                <a:solidFill>
                  <a:srgbClr val="24292F"/>
                </a:solidFill>
                <a:highlight>
                  <a:srgbClr val="F4CCCC"/>
                </a:highlight>
              </a:rPr>
              <a:t>The results from these models showed significant improvement in the f1 score, it jumped from a 1% in the logistic regression to 24% in both the KNN and the ensemble random forest.</a:t>
            </a:r>
            <a:r>
              <a:rPr lang="en" sz="1200">
                <a:solidFill>
                  <a:srgbClr val="24292F"/>
                </a:solidFill>
                <a:highlight>
                  <a:srgbClr val="FFFFFF"/>
                </a:highlight>
              </a:rPr>
              <a:t> Further details about the scores will be explained later in the presentation. </a:t>
            </a:r>
            <a:endParaRPr sz="1200">
              <a:solidFill>
                <a:srgbClr val="24292F"/>
              </a:solidFill>
              <a:highlight>
                <a:srgbClr val="FFFFFF"/>
              </a:highlight>
            </a:endParaRPr>
          </a:p>
          <a:p>
            <a:pPr indent="-304800" lvl="1" marL="914400" rtl="0" algn="l">
              <a:lnSpc>
                <a:spcPct val="115000"/>
              </a:lnSpc>
              <a:spcBef>
                <a:spcPts val="0"/>
              </a:spcBef>
              <a:spcAft>
                <a:spcPts val="0"/>
              </a:spcAft>
              <a:buClr>
                <a:srgbClr val="24292F"/>
              </a:buClr>
              <a:buSzPts val="1200"/>
              <a:buChar char="○"/>
            </a:pPr>
            <a:r>
              <a:rPr lang="en" sz="1200">
                <a:solidFill>
                  <a:srgbClr val="24292F"/>
                </a:solidFill>
                <a:highlight>
                  <a:srgbClr val="FFF2CC"/>
                </a:highlight>
              </a:rPr>
              <a:t>As a final attempt to solve the overfitting issue, we attempted a Neural network model. </a:t>
            </a:r>
            <a:r>
              <a:rPr lang="en" sz="1200">
                <a:solidFill>
                  <a:srgbClr val="24292F"/>
                </a:solidFill>
                <a:highlight>
                  <a:srgbClr val="F4CCCC"/>
                </a:highlight>
              </a:rPr>
              <a:t>Given the limited time availability, we were able to build a model with an 81% accuracy score but the loss score consistently sat at 47%.</a:t>
            </a:r>
            <a:r>
              <a:rPr lang="en" sz="1200">
                <a:solidFill>
                  <a:srgbClr val="24292F"/>
                </a:solidFill>
                <a:highlight>
                  <a:srgbClr val="FFFFFF"/>
                </a:highlight>
              </a:rPr>
              <a:t> If given more time, we would’ve liked to continue more experimentation with this model. </a:t>
            </a:r>
            <a:endParaRPr sz="1200">
              <a:solidFill>
                <a:srgbClr val="24292F"/>
              </a:solidFill>
              <a:highlight>
                <a:srgbClr val="FFFFFF"/>
              </a:highlight>
            </a:endParaRPr>
          </a:p>
          <a:p>
            <a:pPr indent="0" lvl="0" marL="0" rtl="0" algn="l">
              <a:lnSpc>
                <a:spcPct val="115000"/>
              </a:lnSpc>
              <a:spcBef>
                <a:spcPts val="1200"/>
              </a:spcBef>
              <a:spcAft>
                <a:spcPts val="0"/>
              </a:spcAft>
              <a:buNone/>
            </a:pPr>
            <a:r>
              <a:rPr lang="en" sz="1200">
                <a:solidFill>
                  <a:srgbClr val="24292F"/>
                </a:solidFill>
                <a:highlight>
                  <a:srgbClr val="FFFFFF"/>
                </a:highlight>
              </a:rPr>
              <a:t>John: </a:t>
            </a:r>
            <a:endParaRPr sz="1200">
              <a:solidFill>
                <a:srgbClr val="24292F"/>
              </a:solidFill>
              <a:highlight>
                <a:srgbClr val="FFFFFF"/>
              </a:highlight>
            </a:endParaRPr>
          </a:p>
          <a:p>
            <a:pPr indent="-304800" lvl="0" marL="457200" rtl="0" algn="l">
              <a:lnSpc>
                <a:spcPct val="115000"/>
              </a:lnSpc>
              <a:spcBef>
                <a:spcPts val="1200"/>
              </a:spcBef>
              <a:spcAft>
                <a:spcPts val="0"/>
              </a:spcAft>
              <a:buClr>
                <a:srgbClr val="24292F"/>
              </a:buClr>
              <a:buSzPts val="1200"/>
              <a:buChar char="●"/>
            </a:pPr>
            <a:r>
              <a:rPr lang="en" sz="1200">
                <a:solidFill>
                  <a:srgbClr val="24292F"/>
                </a:solidFill>
                <a:highlight>
                  <a:srgbClr val="FFFFFF"/>
                </a:highlight>
              </a:rPr>
              <a:t>The data preprocessing process began by uploading all of the raw data tables to an AWS RDS database.</a:t>
            </a:r>
            <a:endParaRPr sz="1200">
              <a:solidFill>
                <a:srgbClr val="24292F"/>
              </a:solidFill>
              <a:highlight>
                <a:srgbClr val="FFFFFF"/>
              </a:highlight>
            </a:endParaRPr>
          </a:p>
          <a:p>
            <a:pPr indent="-304800" lvl="0" marL="457200" rtl="0" algn="l">
              <a:lnSpc>
                <a:spcPct val="115000"/>
              </a:lnSpc>
              <a:spcBef>
                <a:spcPts val="0"/>
              </a:spcBef>
              <a:spcAft>
                <a:spcPts val="0"/>
              </a:spcAft>
              <a:buClr>
                <a:srgbClr val="24292F"/>
              </a:buClr>
              <a:buSzPts val="1200"/>
              <a:buChar char="●"/>
            </a:pPr>
            <a:r>
              <a:rPr lang="en" sz="1200">
                <a:solidFill>
                  <a:srgbClr val="24292F"/>
                </a:solidFill>
              </a:rPr>
              <a:t>An efficient way to connect the Collab notebooks with the AWS database had to be implemented. This was addressed by installing a local version of Postgres in the Collab notebook and connecting to the database directly; after successfully connecting to the database, the working table was then imported into a pandas dataframe.</a:t>
            </a:r>
            <a:endParaRPr sz="1200">
              <a:solidFill>
                <a:srgbClr val="24292F"/>
              </a:solidFill>
            </a:endParaRPr>
          </a:p>
          <a:p>
            <a:pPr indent="0" lvl="0" marL="457200" rtl="0" algn="l">
              <a:lnSpc>
                <a:spcPct val="115000"/>
              </a:lnSpc>
              <a:spcBef>
                <a:spcPts val="1200"/>
              </a:spcBef>
              <a:spcAft>
                <a:spcPts val="0"/>
              </a:spcAft>
              <a:buNone/>
            </a:pPr>
            <a:r>
              <a:t/>
            </a:r>
            <a:endParaRPr sz="1200">
              <a:solidFill>
                <a:srgbClr val="24292F"/>
              </a:solidFill>
              <a:highlight>
                <a:srgbClr val="FFFFFF"/>
              </a:highlight>
            </a:endParaRPr>
          </a:p>
          <a:p>
            <a:pPr indent="0" lvl="0" marL="914400" rtl="0" algn="l">
              <a:spcBef>
                <a:spcPts val="1200"/>
              </a:spcBef>
              <a:spcAft>
                <a:spcPts val="0"/>
              </a:spcAft>
              <a:buNone/>
            </a:pPr>
            <a:r>
              <a:t/>
            </a:r>
            <a:endParaRPr sz="1200">
              <a:solidFill>
                <a:srgbClr val="24292F"/>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f2ee176c88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f2ee176c88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June: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sz="1200">
                <a:solidFill>
                  <a:srgbClr val="24292F"/>
                </a:solidFill>
                <a:highlight>
                  <a:srgbClr val="FFF2CC"/>
                </a:highlight>
              </a:rPr>
              <a:t>As mentioned before, in the first iteration of feature selection, the data set was analyzed and 10 features were chosen arbitrarily as being most impactful. </a:t>
            </a:r>
            <a:r>
              <a:rPr lang="en" sz="1200">
                <a:solidFill>
                  <a:srgbClr val="24292F"/>
                </a:solidFill>
                <a:highlight>
                  <a:srgbClr val="F4CCCC"/>
                </a:highlight>
              </a:rPr>
              <a:t>This approach was then refined in later stages of the project as it was determined that choosing features prior to model testing could lead to inherent bias and less accurate results</a:t>
            </a:r>
            <a:r>
              <a:rPr lang="en" sz="1200">
                <a:solidFill>
                  <a:srgbClr val="24292F"/>
                </a:solidFill>
                <a:highlight>
                  <a:srgbClr val="FFFFFF"/>
                </a:highlight>
              </a:rPr>
              <a:t>. </a:t>
            </a:r>
            <a:endParaRPr sz="1200">
              <a:solidFill>
                <a:srgbClr val="24292F"/>
              </a:solidFill>
              <a:highlight>
                <a:srgbClr val="FFFFFF"/>
              </a:highlight>
            </a:endParaRPr>
          </a:p>
          <a:p>
            <a:pPr indent="0" lvl="0" marL="457200" rtl="0" algn="l">
              <a:spcBef>
                <a:spcPts val="0"/>
              </a:spcBef>
              <a:spcAft>
                <a:spcPts val="0"/>
              </a:spcAft>
              <a:buNone/>
            </a:pPr>
            <a:r>
              <a:t/>
            </a:r>
            <a:endParaRPr sz="1200">
              <a:solidFill>
                <a:srgbClr val="24292F"/>
              </a:solidFill>
              <a:highlight>
                <a:srgbClr val="FFFFFF"/>
              </a:highlight>
            </a:endParaRPr>
          </a:p>
          <a:p>
            <a:pPr indent="-298450" lvl="0" marL="457200" rtl="0" algn="l">
              <a:spcBef>
                <a:spcPts val="0"/>
              </a:spcBef>
              <a:spcAft>
                <a:spcPts val="0"/>
              </a:spcAft>
              <a:buSzPts val="1100"/>
              <a:buChar char="●"/>
            </a:pPr>
            <a:r>
              <a:rPr lang="en" sz="1200">
                <a:solidFill>
                  <a:srgbClr val="24292F"/>
                </a:solidFill>
                <a:highlight>
                  <a:srgbClr val="FFFFFF"/>
                </a:highlight>
              </a:rPr>
              <a:t>As such all 26 features originally present in the data were considered in the process. </a:t>
            </a:r>
            <a:endParaRPr sz="1200">
              <a:solidFill>
                <a:srgbClr val="24292F"/>
              </a:solidFill>
              <a:highlight>
                <a:srgbClr val="FFFFFF"/>
              </a:highlight>
            </a:endParaRPr>
          </a:p>
          <a:p>
            <a:pPr indent="0" lvl="0" marL="457200" rtl="0" algn="l">
              <a:spcBef>
                <a:spcPts val="0"/>
              </a:spcBef>
              <a:spcAft>
                <a:spcPts val="0"/>
              </a:spcAft>
              <a:buNone/>
            </a:pPr>
            <a:r>
              <a:t/>
            </a:r>
            <a:endParaRPr sz="1200">
              <a:solidFill>
                <a:srgbClr val="24292F"/>
              </a:solidFill>
              <a:highlight>
                <a:srgbClr val="FFFFFF"/>
              </a:highlight>
            </a:endParaRPr>
          </a:p>
          <a:p>
            <a:pPr indent="-298450" lvl="0" marL="457200" rtl="0" algn="l">
              <a:spcBef>
                <a:spcPts val="0"/>
              </a:spcBef>
              <a:spcAft>
                <a:spcPts val="0"/>
              </a:spcAft>
              <a:buSzPts val="1100"/>
              <a:buChar char="●"/>
            </a:pPr>
            <a:r>
              <a:rPr lang="en" sz="1200">
                <a:solidFill>
                  <a:srgbClr val="24292F"/>
                </a:solidFill>
                <a:highlight>
                  <a:schemeClr val="lt1"/>
                </a:highlight>
              </a:rPr>
              <a:t>We used a combination of a tree-based estimator (i.e. random forests) and the correlation matrix to get an insight of the most influential features on the targeted variable. </a:t>
            </a:r>
            <a:endParaRPr sz="1200">
              <a:solidFill>
                <a:srgbClr val="24292F"/>
              </a:solidFill>
              <a:highlight>
                <a:srgbClr val="FFFFFF"/>
              </a:highlight>
            </a:endParaRPr>
          </a:p>
          <a:p>
            <a:pPr indent="0" lvl="0" marL="457200" rtl="0" algn="l">
              <a:spcBef>
                <a:spcPts val="0"/>
              </a:spcBef>
              <a:spcAft>
                <a:spcPts val="0"/>
              </a:spcAft>
              <a:buNone/>
            </a:pPr>
            <a:r>
              <a:t/>
            </a:r>
            <a:endParaRPr sz="1200">
              <a:solidFill>
                <a:srgbClr val="24292F"/>
              </a:solidFill>
              <a:highlight>
                <a:srgbClr val="FFFFFF"/>
              </a:highlight>
            </a:endParaRPr>
          </a:p>
          <a:p>
            <a:pPr indent="0" lvl="0" marL="457200" rtl="0" algn="l">
              <a:spcBef>
                <a:spcPts val="0"/>
              </a:spcBef>
              <a:spcAft>
                <a:spcPts val="0"/>
              </a:spcAft>
              <a:buNone/>
            </a:pPr>
            <a:r>
              <a:t/>
            </a:r>
            <a:endParaRPr sz="1200">
              <a:solidFill>
                <a:srgbClr val="24292F"/>
              </a:solidFill>
              <a:highlight>
                <a:srgbClr val="FFFFFF"/>
              </a:highlight>
            </a:endParaRPr>
          </a:p>
          <a:p>
            <a:pPr indent="0" lvl="0" marL="457200" rtl="0" algn="l">
              <a:spcBef>
                <a:spcPts val="0"/>
              </a:spcBef>
              <a:spcAft>
                <a:spcPts val="0"/>
              </a:spcAft>
              <a:buNone/>
            </a:pPr>
            <a:r>
              <a:t/>
            </a:r>
            <a:endParaRPr sz="1200">
              <a:solidFill>
                <a:srgbClr val="24292F"/>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f4df72667b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f4df72667b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 sz="1200">
                <a:solidFill>
                  <a:srgbClr val="24292F"/>
                </a:solidFill>
                <a:highlight>
                  <a:srgbClr val="FFFFFF"/>
                </a:highlight>
              </a:rPr>
              <a:t>John: </a:t>
            </a:r>
            <a:endParaRPr sz="1200">
              <a:solidFill>
                <a:srgbClr val="24292F"/>
              </a:solidFill>
              <a:highlight>
                <a:srgbClr val="FFFFFF"/>
              </a:highlight>
            </a:endParaRPr>
          </a:p>
          <a:p>
            <a:pPr indent="-304800" lvl="0" marL="457200" rtl="0" algn="l">
              <a:lnSpc>
                <a:spcPct val="115000"/>
              </a:lnSpc>
              <a:spcBef>
                <a:spcPts val="1200"/>
              </a:spcBef>
              <a:spcAft>
                <a:spcPts val="0"/>
              </a:spcAft>
              <a:buClr>
                <a:srgbClr val="24292F"/>
              </a:buClr>
              <a:buSzPts val="1200"/>
              <a:buChar char="●"/>
            </a:pPr>
            <a:r>
              <a:rPr lang="en" sz="1200">
                <a:solidFill>
                  <a:srgbClr val="24292F"/>
                </a:solidFill>
              </a:rPr>
              <a:t>After selecting our feature there was still some data preprocessing which had to occur.  As some of the columns in the working table contained items like airport names and other non-numerical values, these columns had to be encoded. In order for the results of the model to be more cohesive the team decided to custom encode the following variables: </a:t>
            </a:r>
            <a:r>
              <a:rPr lang="en" sz="1000">
                <a:solidFill>
                  <a:srgbClr val="24292F"/>
                </a:solidFill>
                <a:latin typeface="Consolas"/>
                <a:ea typeface="Consolas"/>
                <a:cs typeface="Consolas"/>
                <a:sym typeface="Consolas"/>
              </a:rPr>
              <a:t>DEP_BLOCK</a:t>
            </a:r>
            <a:r>
              <a:rPr lang="en" sz="1200">
                <a:solidFill>
                  <a:srgbClr val="24292F"/>
                </a:solidFill>
              </a:rPr>
              <a:t>, </a:t>
            </a:r>
            <a:r>
              <a:rPr lang="en" sz="1000">
                <a:solidFill>
                  <a:srgbClr val="24292F"/>
                </a:solidFill>
                <a:latin typeface="Consolas"/>
                <a:ea typeface="Consolas"/>
                <a:cs typeface="Consolas"/>
                <a:sym typeface="Consolas"/>
              </a:rPr>
              <a:t>CARRIER_NAME</a:t>
            </a:r>
            <a:r>
              <a:rPr lang="en" sz="1200">
                <a:solidFill>
                  <a:srgbClr val="24292F"/>
                </a:solidFill>
              </a:rPr>
              <a:t>, </a:t>
            </a:r>
            <a:r>
              <a:rPr lang="en" sz="1000">
                <a:solidFill>
                  <a:srgbClr val="24292F"/>
                </a:solidFill>
                <a:latin typeface="Consolas"/>
                <a:ea typeface="Consolas"/>
                <a:cs typeface="Consolas"/>
                <a:sym typeface="Consolas"/>
              </a:rPr>
              <a:t>DEPARTING_AIRPORT</a:t>
            </a:r>
            <a:r>
              <a:rPr lang="en" sz="1200">
                <a:solidFill>
                  <a:srgbClr val="24292F"/>
                </a:solidFill>
              </a:rPr>
              <a:t> and our target feature </a:t>
            </a:r>
            <a:r>
              <a:rPr lang="en" sz="1000">
                <a:solidFill>
                  <a:srgbClr val="24292F"/>
                </a:solidFill>
                <a:latin typeface="Consolas"/>
                <a:ea typeface="Consolas"/>
                <a:cs typeface="Consolas"/>
                <a:sym typeface="Consolas"/>
              </a:rPr>
              <a:t>DEP_DEL15</a:t>
            </a:r>
            <a:r>
              <a:rPr lang="en" sz="1200">
                <a:solidFill>
                  <a:srgbClr val="24292F"/>
                </a:solidFill>
              </a:rPr>
              <a:t>.The left screenshot is a sample of our code for custom the custom encoding. </a:t>
            </a:r>
            <a:endParaRPr sz="1200">
              <a:solidFill>
                <a:srgbClr val="24292F"/>
              </a:solidFill>
            </a:endParaRPr>
          </a:p>
          <a:p>
            <a:pPr indent="-304800" lvl="0" marL="457200" rtl="0" algn="l">
              <a:lnSpc>
                <a:spcPct val="115000"/>
              </a:lnSpc>
              <a:spcBef>
                <a:spcPts val="0"/>
              </a:spcBef>
              <a:spcAft>
                <a:spcPts val="0"/>
              </a:spcAft>
              <a:buClr>
                <a:srgbClr val="24292F"/>
              </a:buClr>
              <a:buSzPts val="1200"/>
              <a:buChar char="●"/>
            </a:pPr>
            <a:r>
              <a:rPr lang="en" sz="1200">
                <a:solidFill>
                  <a:srgbClr val="24292F"/>
                </a:solidFill>
              </a:rPr>
              <a:t>As testing progressed, and our seniopr management was consulted, it was determined that in order to better utilize the available resources within the Collab Notebook and to achieve better model fitting performance, the data in the encoded dataframe had to be scaled. The scaling was achieved utilizing scikit-learn's standard scaler. Below is a sample of some of the standard scaling code:</a:t>
            </a:r>
            <a:endParaRPr sz="1200">
              <a:solidFill>
                <a:srgbClr val="24292F"/>
              </a:solidFill>
            </a:endParaRPr>
          </a:p>
          <a:p>
            <a:pPr indent="0" lvl="0" marL="0" rtl="0" algn="l">
              <a:lnSpc>
                <a:spcPct val="115000"/>
              </a:lnSpc>
              <a:spcBef>
                <a:spcPts val="1200"/>
              </a:spcBef>
              <a:spcAft>
                <a:spcPts val="0"/>
              </a:spcAft>
              <a:buNone/>
            </a:pPr>
            <a:r>
              <a:t/>
            </a:r>
            <a:endParaRPr sz="1200">
              <a:solidFill>
                <a:srgbClr val="24292F"/>
              </a:solidFill>
              <a:highlight>
                <a:srgbClr val="FFFFFF"/>
              </a:highlight>
            </a:endParaRPr>
          </a:p>
          <a:p>
            <a:pPr indent="0" lvl="0" marL="914400" rtl="0" algn="l">
              <a:spcBef>
                <a:spcPts val="1200"/>
              </a:spcBef>
              <a:spcAft>
                <a:spcPts val="0"/>
              </a:spcAft>
              <a:buNone/>
            </a:pPr>
            <a:r>
              <a:t/>
            </a:r>
            <a:endParaRPr sz="1200">
              <a:solidFill>
                <a:srgbClr val="24292F"/>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8000"/>
              <a:buNone/>
              <a:defRPr sz="8000">
                <a:solidFill>
                  <a:schemeClr val="lt1"/>
                </a:solidFill>
              </a:defRPr>
            </a:lvl1pPr>
            <a:lvl2pPr lvl="1" rtl="0" algn="ctr">
              <a:spcBef>
                <a:spcPts val="0"/>
              </a:spcBef>
              <a:spcAft>
                <a:spcPts val="0"/>
              </a:spcAft>
              <a:buClr>
                <a:schemeClr val="lt1"/>
              </a:buClr>
              <a:buSzPts val="8000"/>
              <a:buNone/>
              <a:defRPr sz="8000">
                <a:solidFill>
                  <a:schemeClr val="lt1"/>
                </a:solidFill>
              </a:defRPr>
            </a:lvl2pPr>
            <a:lvl3pPr lvl="2" rtl="0" algn="ctr">
              <a:spcBef>
                <a:spcPts val="0"/>
              </a:spcBef>
              <a:spcAft>
                <a:spcPts val="0"/>
              </a:spcAft>
              <a:buClr>
                <a:schemeClr val="lt1"/>
              </a:buClr>
              <a:buSzPts val="8000"/>
              <a:buNone/>
              <a:defRPr sz="8000">
                <a:solidFill>
                  <a:schemeClr val="lt1"/>
                </a:solidFill>
              </a:defRPr>
            </a:lvl3pPr>
            <a:lvl4pPr lvl="3" rtl="0" algn="ctr">
              <a:spcBef>
                <a:spcPts val="0"/>
              </a:spcBef>
              <a:spcAft>
                <a:spcPts val="0"/>
              </a:spcAft>
              <a:buClr>
                <a:schemeClr val="lt1"/>
              </a:buClr>
              <a:buSzPts val="8000"/>
              <a:buNone/>
              <a:defRPr sz="8000">
                <a:solidFill>
                  <a:schemeClr val="lt1"/>
                </a:solidFill>
              </a:defRPr>
            </a:lvl4pPr>
            <a:lvl5pPr lvl="4" rtl="0" algn="ctr">
              <a:spcBef>
                <a:spcPts val="0"/>
              </a:spcBef>
              <a:spcAft>
                <a:spcPts val="0"/>
              </a:spcAft>
              <a:buClr>
                <a:schemeClr val="lt1"/>
              </a:buClr>
              <a:buSzPts val="8000"/>
              <a:buNone/>
              <a:defRPr sz="8000">
                <a:solidFill>
                  <a:schemeClr val="lt1"/>
                </a:solidFill>
              </a:defRPr>
            </a:lvl5pPr>
            <a:lvl6pPr lvl="5" rtl="0" algn="ctr">
              <a:spcBef>
                <a:spcPts val="0"/>
              </a:spcBef>
              <a:spcAft>
                <a:spcPts val="0"/>
              </a:spcAft>
              <a:buClr>
                <a:schemeClr val="lt1"/>
              </a:buClr>
              <a:buSzPts val="8000"/>
              <a:buNone/>
              <a:defRPr sz="8000">
                <a:solidFill>
                  <a:schemeClr val="lt1"/>
                </a:solidFill>
              </a:defRPr>
            </a:lvl6pPr>
            <a:lvl7pPr lvl="6" rtl="0" algn="ctr">
              <a:spcBef>
                <a:spcPts val="0"/>
              </a:spcBef>
              <a:spcAft>
                <a:spcPts val="0"/>
              </a:spcAft>
              <a:buClr>
                <a:schemeClr val="lt1"/>
              </a:buClr>
              <a:buSzPts val="8000"/>
              <a:buNone/>
              <a:defRPr sz="8000">
                <a:solidFill>
                  <a:schemeClr val="lt1"/>
                </a:solidFill>
              </a:defRPr>
            </a:lvl7pPr>
            <a:lvl8pPr lvl="7" rtl="0" algn="ctr">
              <a:spcBef>
                <a:spcPts val="0"/>
              </a:spcBef>
              <a:spcAft>
                <a:spcPts val="0"/>
              </a:spcAft>
              <a:buClr>
                <a:schemeClr val="lt1"/>
              </a:buClr>
              <a:buSzPts val="8000"/>
              <a:buNone/>
              <a:defRPr sz="8000">
                <a:solidFill>
                  <a:schemeClr val="lt1"/>
                </a:solidFill>
              </a:defRPr>
            </a:lvl8pPr>
            <a:lvl9pPr lvl="8" rtl="0"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rtl="0" algn="ctr">
              <a:spcBef>
                <a:spcPts val="0"/>
              </a:spcBef>
              <a:spcAft>
                <a:spcPts val="0"/>
              </a:spcAft>
              <a:buClr>
                <a:schemeClr val="lt1"/>
              </a:buClr>
              <a:buSzPts val="1300"/>
              <a:buChar char="●"/>
              <a:defRPr>
                <a:solidFill>
                  <a:schemeClr val="lt1"/>
                </a:solidFill>
              </a:defRPr>
            </a:lvl1pPr>
            <a:lvl2pPr indent="-298450" lvl="1" marL="914400" rtl="0" algn="ctr">
              <a:spcBef>
                <a:spcPts val="0"/>
              </a:spcBef>
              <a:spcAft>
                <a:spcPts val="0"/>
              </a:spcAft>
              <a:buClr>
                <a:schemeClr val="lt1"/>
              </a:buClr>
              <a:buSzPts val="1100"/>
              <a:buChar char="○"/>
              <a:defRPr>
                <a:solidFill>
                  <a:schemeClr val="lt1"/>
                </a:solidFill>
              </a:defRPr>
            </a:lvl2pPr>
            <a:lvl3pPr indent="-298450" lvl="2" marL="1371600" rtl="0" algn="ctr">
              <a:spcBef>
                <a:spcPts val="0"/>
              </a:spcBef>
              <a:spcAft>
                <a:spcPts val="0"/>
              </a:spcAft>
              <a:buClr>
                <a:schemeClr val="lt1"/>
              </a:buClr>
              <a:buSzPts val="1100"/>
              <a:buChar char="■"/>
              <a:defRPr>
                <a:solidFill>
                  <a:schemeClr val="lt1"/>
                </a:solidFill>
              </a:defRPr>
            </a:lvl3pPr>
            <a:lvl4pPr indent="-298450" lvl="3" marL="1828800" rtl="0" algn="ctr">
              <a:spcBef>
                <a:spcPts val="0"/>
              </a:spcBef>
              <a:spcAft>
                <a:spcPts val="0"/>
              </a:spcAft>
              <a:buClr>
                <a:schemeClr val="lt1"/>
              </a:buClr>
              <a:buSzPts val="1100"/>
              <a:buChar char="●"/>
              <a:defRPr>
                <a:solidFill>
                  <a:schemeClr val="lt1"/>
                </a:solidFill>
              </a:defRPr>
            </a:lvl4pPr>
            <a:lvl5pPr indent="-298450" lvl="4" marL="2286000" rtl="0" algn="ctr">
              <a:spcBef>
                <a:spcPts val="0"/>
              </a:spcBef>
              <a:spcAft>
                <a:spcPts val="0"/>
              </a:spcAft>
              <a:buClr>
                <a:schemeClr val="lt1"/>
              </a:buClr>
              <a:buSzPts val="1100"/>
              <a:buChar char="○"/>
              <a:defRPr>
                <a:solidFill>
                  <a:schemeClr val="lt1"/>
                </a:solidFill>
              </a:defRPr>
            </a:lvl5pPr>
            <a:lvl6pPr indent="-298450" lvl="5" marL="2743200" rtl="0" algn="ctr">
              <a:spcBef>
                <a:spcPts val="0"/>
              </a:spcBef>
              <a:spcAft>
                <a:spcPts val="0"/>
              </a:spcAft>
              <a:buClr>
                <a:schemeClr val="lt1"/>
              </a:buClr>
              <a:buSzPts val="1100"/>
              <a:buChar char="■"/>
              <a:defRPr>
                <a:solidFill>
                  <a:schemeClr val="lt1"/>
                </a:solidFill>
              </a:defRPr>
            </a:lvl6pPr>
            <a:lvl7pPr indent="-298450" lvl="6" marL="3200400" rtl="0" algn="ctr">
              <a:spcBef>
                <a:spcPts val="0"/>
              </a:spcBef>
              <a:spcAft>
                <a:spcPts val="0"/>
              </a:spcAft>
              <a:buClr>
                <a:schemeClr val="lt1"/>
              </a:buClr>
              <a:buSzPts val="1100"/>
              <a:buChar char="●"/>
              <a:defRPr>
                <a:solidFill>
                  <a:schemeClr val="lt1"/>
                </a:solidFill>
              </a:defRPr>
            </a:lvl7pPr>
            <a:lvl8pPr indent="-298450" lvl="7" marL="3657600" rtl="0" algn="ctr">
              <a:spcBef>
                <a:spcPts val="0"/>
              </a:spcBef>
              <a:spcAft>
                <a:spcPts val="0"/>
              </a:spcAft>
              <a:buClr>
                <a:schemeClr val="lt1"/>
              </a:buClr>
              <a:buSzPts val="1100"/>
              <a:buChar char="○"/>
              <a:defRPr>
                <a:solidFill>
                  <a:schemeClr val="lt1"/>
                </a:solidFill>
              </a:defRPr>
            </a:lvl8pPr>
            <a:lvl9pPr indent="-298450" lvl="8" marL="4114800" rtl="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Blank">
  <p:cSld name="24_Blank">
    <p:spTree>
      <p:nvGrpSpPr>
        <p:cNvPr id="273" name="Shape 273"/>
        <p:cNvGrpSpPr/>
        <p:nvPr/>
      </p:nvGrpSpPr>
      <p:grpSpPr>
        <a:xfrm>
          <a:off x="0" y="0"/>
          <a:ext cx="0" cy="0"/>
          <a:chOff x="0" y="0"/>
          <a:chExt cx="0" cy="0"/>
        </a:xfrm>
      </p:grpSpPr>
      <p:sp>
        <p:nvSpPr>
          <p:cNvPr id="274" name="Google Shape;274;p13"/>
          <p:cNvSpPr/>
          <p:nvPr>
            <p:ph idx="2" type="pic"/>
          </p:nvPr>
        </p:nvSpPr>
        <p:spPr>
          <a:xfrm>
            <a:off x="0" y="0"/>
            <a:ext cx="9144000" cy="51435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rtl="0" algn="r">
              <a:buNone/>
              <a:defRPr sz="900">
                <a:solidFill>
                  <a:schemeClr val="dk2"/>
                </a:solidFill>
                <a:latin typeface="Nunito"/>
                <a:ea typeface="Nunito"/>
                <a:cs typeface="Nunito"/>
                <a:sym typeface="Nunito"/>
              </a:defRPr>
            </a:lvl1pPr>
            <a:lvl2pPr lvl="1" rtl="0" algn="r">
              <a:buNone/>
              <a:defRPr sz="900">
                <a:solidFill>
                  <a:schemeClr val="dk2"/>
                </a:solidFill>
                <a:latin typeface="Nunito"/>
                <a:ea typeface="Nunito"/>
                <a:cs typeface="Nunito"/>
                <a:sym typeface="Nunito"/>
              </a:defRPr>
            </a:lvl2pPr>
            <a:lvl3pPr lvl="2" rtl="0" algn="r">
              <a:buNone/>
              <a:defRPr sz="900">
                <a:solidFill>
                  <a:schemeClr val="dk2"/>
                </a:solidFill>
                <a:latin typeface="Nunito"/>
                <a:ea typeface="Nunito"/>
                <a:cs typeface="Nunito"/>
                <a:sym typeface="Nunito"/>
              </a:defRPr>
            </a:lvl3pPr>
            <a:lvl4pPr lvl="3" rtl="0" algn="r">
              <a:buNone/>
              <a:defRPr sz="900">
                <a:solidFill>
                  <a:schemeClr val="dk2"/>
                </a:solidFill>
                <a:latin typeface="Nunito"/>
                <a:ea typeface="Nunito"/>
                <a:cs typeface="Nunito"/>
                <a:sym typeface="Nunito"/>
              </a:defRPr>
            </a:lvl4pPr>
            <a:lvl5pPr lvl="4" rtl="0" algn="r">
              <a:buNone/>
              <a:defRPr sz="900">
                <a:solidFill>
                  <a:schemeClr val="dk2"/>
                </a:solidFill>
                <a:latin typeface="Nunito"/>
                <a:ea typeface="Nunito"/>
                <a:cs typeface="Nunito"/>
                <a:sym typeface="Nunito"/>
              </a:defRPr>
            </a:lvl5pPr>
            <a:lvl6pPr lvl="5" rtl="0" algn="r">
              <a:buNone/>
              <a:defRPr sz="900">
                <a:solidFill>
                  <a:schemeClr val="dk2"/>
                </a:solidFill>
                <a:latin typeface="Nunito"/>
                <a:ea typeface="Nunito"/>
                <a:cs typeface="Nunito"/>
                <a:sym typeface="Nunito"/>
              </a:defRPr>
            </a:lvl6pPr>
            <a:lvl7pPr lvl="6" rtl="0" algn="r">
              <a:buNone/>
              <a:defRPr sz="900">
                <a:solidFill>
                  <a:schemeClr val="dk2"/>
                </a:solidFill>
                <a:latin typeface="Nunito"/>
                <a:ea typeface="Nunito"/>
                <a:cs typeface="Nunito"/>
                <a:sym typeface="Nunito"/>
              </a:defRPr>
            </a:lvl7pPr>
            <a:lvl8pPr lvl="7" rtl="0" algn="r">
              <a:buNone/>
              <a:defRPr sz="900">
                <a:solidFill>
                  <a:schemeClr val="dk2"/>
                </a:solidFill>
                <a:latin typeface="Nunito"/>
                <a:ea typeface="Nunito"/>
                <a:cs typeface="Nunito"/>
                <a:sym typeface="Nunito"/>
              </a:defRPr>
            </a:lvl8pPr>
            <a:lvl9pPr lvl="8" rtl="0"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0.jpg"/><Relationship Id="rId4" Type="http://schemas.openxmlformats.org/officeDocument/2006/relationships/image" Target="../media/image14.jpg"/><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jpg"/><Relationship Id="rId4" Type="http://schemas.openxmlformats.org/officeDocument/2006/relationships/image" Target="../media/image23.png"/><Relationship Id="rId5"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2.jp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2.png"/><Relationship Id="rId9"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13.png"/><Relationship Id="rId7" Type="http://schemas.openxmlformats.org/officeDocument/2006/relationships/image" Target="../media/image7.png"/><Relationship Id="rId8"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7.png"/><Relationship Id="rId5"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3.jp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2.jp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0.jpg"/><Relationship Id="rId4" Type="http://schemas.openxmlformats.org/officeDocument/2006/relationships/image" Target="../media/image20.png"/><Relationship Id="rId5"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8" name="Shape 278"/>
        <p:cNvGrpSpPr/>
        <p:nvPr/>
      </p:nvGrpSpPr>
      <p:grpSpPr>
        <a:xfrm>
          <a:off x="0" y="0"/>
          <a:ext cx="0" cy="0"/>
          <a:chOff x="0" y="0"/>
          <a:chExt cx="0" cy="0"/>
        </a:xfrm>
      </p:grpSpPr>
      <p:pic>
        <p:nvPicPr>
          <p:cNvPr descr="A sunset over a body of water&#10;&#10;Description automatically generated" id="279" name="Google Shape;279;p14"/>
          <p:cNvPicPr preferRelativeResize="0"/>
          <p:nvPr>
            <p:ph idx="2" type="pic"/>
          </p:nvPr>
        </p:nvPicPr>
        <p:blipFill rotWithShape="1">
          <a:blip r:embed="rId4">
            <a:alphaModFix/>
          </a:blip>
          <a:srcRect b="7870" l="0" r="0" t="7862"/>
          <a:stretch/>
        </p:blipFill>
        <p:spPr>
          <a:xfrm>
            <a:off x="0" y="0"/>
            <a:ext cx="9144000" cy="5143500"/>
          </a:xfrm>
          <a:prstGeom prst="rect">
            <a:avLst/>
          </a:prstGeom>
          <a:noFill/>
          <a:ln>
            <a:noFill/>
          </a:ln>
        </p:spPr>
      </p:pic>
      <p:sp>
        <p:nvSpPr>
          <p:cNvPr id="280" name="Google Shape;280;p14"/>
          <p:cNvSpPr txBox="1"/>
          <p:nvPr/>
        </p:nvSpPr>
        <p:spPr>
          <a:xfrm>
            <a:off x="889205" y="3225701"/>
            <a:ext cx="5163300" cy="9942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lt1"/>
              </a:buClr>
              <a:buSzPts val="3300"/>
              <a:buFont typeface="Calibri"/>
              <a:buNone/>
            </a:pPr>
            <a:r>
              <a:rPr b="1" lang="en" sz="3300">
                <a:solidFill>
                  <a:schemeClr val="lt1"/>
                </a:solidFill>
                <a:latin typeface="Maven Pro"/>
                <a:ea typeface="Maven Pro"/>
                <a:cs typeface="Maven Pro"/>
                <a:sym typeface="Maven Pro"/>
              </a:rPr>
              <a:t>Flight Delay Avoidance</a:t>
            </a:r>
            <a:endParaRPr b="1" i="0" sz="3300" u="none" cap="none" strike="noStrike">
              <a:solidFill>
                <a:schemeClr val="lt1"/>
              </a:solidFill>
              <a:latin typeface="Maven Pro"/>
              <a:ea typeface="Maven Pro"/>
              <a:cs typeface="Maven Pro"/>
              <a:sym typeface="Maven Pro"/>
            </a:endParaRPr>
          </a:p>
        </p:txBody>
      </p:sp>
      <p:sp>
        <p:nvSpPr>
          <p:cNvPr id="281" name="Google Shape;281;p14"/>
          <p:cNvSpPr txBox="1"/>
          <p:nvPr/>
        </p:nvSpPr>
        <p:spPr>
          <a:xfrm>
            <a:off x="931630" y="3697852"/>
            <a:ext cx="3563100" cy="9942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lt1"/>
              </a:buClr>
              <a:buSzPts val="1800"/>
              <a:buFont typeface="Calibri"/>
              <a:buNone/>
            </a:pPr>
            <a:r>
              <a:rPr b="1" lang="en" sz="1800">
                <a:solidFill>
                  <a:schemeClr val="lt1"/>
                </a:solidFill>
                <a:latin typeface="Maven Pro"/>
                <a:ea typeface="Maven Pro"/>
                <a:cs typeface="Maven Pro"/>
                <a:sym typeface="Maven Pro"/>
              </a:rPr>
              <a:t>Dashboard</a:t>
            </a:r>
            <a:endParaRPr sz="1100">
              <a:latin typeface="Maven Pro"/>
              <a:ea typeface="Maven Pro"/>
              <a:cs typeface="Maven Pro"/>
              <a:sym typeface="Maven Pro"/>
            </a:endParaRPr>
          </a:p>
        </p:txBody>
      </p:sp>
      <p:sp>
        <p:nvSpPr>
          <p:cNvPr id="282" name="Google Shape;282;p14"/>
          <p:cNvSpPr/>
          <p:nvPr/>
        </p:nvSpPr>
        <p:spPr>
          <a:xfrm>
            <a:off x="813707" y="3337025"/>
            <a:ext cx="75600" cy="5334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descr="Earth globe: Americas" id="283" name="Google Shape;283;p14"/>
          <p:cNvPicPr preferRelativeResize="0"/>
          <p:nvPr/>
        </p:nvPicPr>
        <p:blipFill rotWithShape="1">
          <a:blip r:embed="rId5">
            <a:alphaModFix/>
          </a:blip>
          <a:srcRect b="0" l="0" r="0" t="0"/>
          <a:stretch/>
        </p:blipFill>
        <p:spPr>
          <a:xfrm>
            <a:off x="8504104" y="134728"/>
            <a:ext cx="463853" cy="46385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4" name="Shape 354"/>
        <p:cNvGrpSpPr/>
        <p:nvPr/>
      </p:nvGrpSpPr>
      <p:grpSpPr>
        <a:xfrm>
          <a:off x="0" y="0"/>
          <a:ext cx="0" cy="0"/>
          <a:chOff x="0" y="0"/>
          <a:chExt cx="0" cy="0"/>
        </a:xfrm>
      </p:grpSpPr>
      <p:sp>
        <p:nvSpPr>
          <p:cNvPr id="355" name="Google Shape;355;p23"/>
          <p:cNvSpPr txBox="1"/>
          <p:nvPr>
            <p:ph type="title"/>
          </p:nvPr>
        </p:nvSpPr>
        <p:spPr>
          <a:xfrm>
            <a:off x="1242250" y="545850"/>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training and Testing</a:t>
            </a:r>
            <a:endParaRPr/>
          </a:p>
          <a:p>
            <a:pPr indent="0" lvl="0" marL="0" rtl="0" algn="l">
              <a:spcBef>
                <a:spcPts val="0"/>
              </a:spcBef>
              <a:spcAft>
                <a:spcPts val="0"/>
              </a:spcAft>
              <a:buNone/>
            </a:pPr>
            <a:r>
              <a:t/>
            </a:r>
            <a:endParaRPr/>
          </a:p>
        </p:txBody>
      </p:sp>
      <p:sp>
        <p:nvSpPr>
          <p:cNvPr id="356" name="Google Shape;356;p23"/>
          <p:cNvSpPr txBox="1"/>
          <p:nvPr/>
        </p:nvSpPr>
        <p:spPr>
          <a:xfrm>
            <a:off x="6095063" y="1144950"/>
            <a:ext cx="225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Nunito"/>
                <a:ea typeface="Nunito"/>
                <a:cs typeface="Nunito"/>
                <a:sym typeface="Nunito"/>
              </a:rPr>
              <a:t>Confusion Matrix </a:t>
            </a:r>
            <a:endParaRPr b="1">
              <a:latin typeface="Nunito"/>
              <a:ea typeface="Nunito"/>
              <a:cs typeface="Nunito"/>
              <a:sym typeface="Nunito"/>
            </a:endParaRPr>
          </a:p>
        </p:txBody>
      </p:sp>
      <p:pic>
        <p:nvPicPr>
          <p:cNvPr id="357" name="Google Shape;357;p23"/>
          <p:cNvPicPr preferRelativeResize="0"/>
          <p:nvPr/>
        </p:nvPicPr>
        <p:blipFill>
          <a:blip r:embed="rId4">
            <a:alphaModFix/>
          </a:blip>
          <a:stretch>
            <a:fillRect/>
          </a:stretch>
        </p:blipFill>
        <p:spPr>
          <a:xfrm>
            <a:off x="5604773" y="1545148"/>
            <a:ext cx="3231500" cy="2297075"/>
          </a:xfrm>
          <a:prstGeom prst="rect">
            <a:avLst/>
          </a:prstGeom>
          <a:noFill/>
          <a:ln>
            <a:noFill/>
          </a:ln>
        </p:spPr>
      </p:pic>
      <p:pic>
        <p:nvPicPr>
          <p:cNvPr id="358" name="Google Shape;358;p23"/>
          <p:cNvPicPr preferRelativeResize="0"/>
          <p:nvPr/>
        </p:nvPicPr>
        <p:blipFill>
          <a:blip r:embed="rId5">
            <a:alphaModFix/>
          </a:blip>
          <a:stretch>
            <a:fillRect/>
          </a:stretch>
        </p:blipFill>
        <p:spPr>
          <a:xfrm>
            <a:off x="-120625" y="1212512"/>
            <a:ext cx="5864099" cy="29623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2" name="Shape 362"/>
        <p:cNvGrpSpPr/>
        <p:nvPr/>
      </p:nvGrpSpPr>
      <p:grpSpPr>
        <a:xfrm>
          <a:off x="0" y="0"/>
          <a:ext cx="0" cy="0"/>
          <a:chOff x="0" y="0"/>
          <a:chExt cx="0" cy="0"/>
        </a:xfrm>
      </p:grpSpPr>
      <p:sp>
        <p:nvSpPr>
          <p:cNvPr id="363" name="Google Shape;363;p24"/>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of the Analysis and Dashboard</a:t>
            </a:r>
            <a:endParaRPr/>
          </a:p>
          <a:p>
            <a:pPr indent="0" lvl="0" marL="0" rtl="0" algn="l">
              <a:spcBef>
                <a:spcPts val="0"/>
              </a:spcBef>
              <a:spcAft>
                <a:spcPts val="0"/>
              </a:spcAft>
              <a:buNone/>
            </a:pPr>
            <a:r>
              <a:t/>
            </a:r>
            <a:endParaRPr/>
          </a:p>
        </p:txBody>
      </p:sp>
      <p:sp>
        <p:nvSpPr>
          <p:cNvPr id="364" name="Google Shape;364;p24"/>
          <p:cNvSpPr txBox="1"/>
          <p:nvPr>
            <p:ph idx="1" type="body"/>
          </p:nvPr>
        </p:nvSpPr>
        <p:spPr>
          <a:xfrm>
            <a:off x="1238475" y="2016175"/>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8" name="Shape 368"/>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2" name="Shape 372"/>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6" name="Shape 376"/>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7" name="Shape 287"/>
        <p:cNvGrpSpPr/>
        <p:nvPr/>
      </p:nvGrpSpPr>
      <p:grpSpPr>
        <a:xfrm>
          <a:off x="0" y="0"/>
          <a:ext cx="0" cy="0"/>
          <a:chOff x="0" y="0"/>
          <a:chExt cx="0" cy="0"/>
        </a:xfrm>
      </p:grpSpPr>
      <p:sp>
        <p:nvSpPr>
          <p:cNvPr id="288" name="Google Shape;288;p15"/>
          <p:cNvSpPr txBox="1"/>
          <p:nvPr>
            <p:ph idx="1" type="body"/>
          </p:nvPr>
        </p:nvSpPr>
        <p:spPr>
          <a:xfrm>
            <a:off x="1221625" y="290350"/>
            <a:ext cx="7347000" cy="492300"/>
          </a:xfrm>
          <a:prstGeom prst="rect">
            <a:avLst/>
          </a:prstGeom>
        </p:spPr>
        <p:txBody>
          <a:bodyPr anchorCtr="0" anchor="t" bIns="91425" lIns="91425" spcFirstLastPara="1" rIns="91425" wrap="square" tIns="91425">
            <a:noAutofit/>
          </a:bodyPr>
          <a:lstStyle/>
          <a:p>
            <a:pPr indent="0" lvl="0" marL="0" marR="152400" rtl="0" algn="l">
              <a:lnSpc>
                <a:spcPct val="145000"/>
              </a:lnSpc>
              <a:spcBef>
                <a:spcPts val="0"/>
              </a:spcBef>
              <a:spcAft>
                <a:spcPts val="0"/>
              </a:spcAft>
              <a:buNone/>
            </a:pPr>
            <a:r>
              <a:rPr b="1" lang="en" sz="2600">
                <a:solidFill>
                  <a:srgbClr val="2B2B2B"/>
                </a:solidFill>
              </a:rPr>
              <a:t>Welcome to the future of air travel</a:t>
            </a:r>
            <a:endParaRPr b="1" sz="2600">
              <a:solidFill>
                <a:srgbClr val="2B2B2B"/>
              </a:solidFill>
            </a:endParaRPr>
          </a:p>
          <a:p>
            <a:pPr indent="0" lvl="0" marL="0" marR="152400" rtl="0" algn="l">
              <a:lnSpc>
                <a:spcPct val="145000"/>
              </a:lnSpc>
              <a:spcBef>
                <a:spcPts val="1200"/>
              </a:spcBef>
              <a:spcAft>
                <a:spcPts val="0"/>
              </a:spcAft>
              <a:buNone/>
            </a:pPr>
            <a:r>
              <a:t/>
            </a:r>
            <a:endParaRPr b="1" sz="2600">
              <a:solidFill>
                <a:srgbClr val="2B2B2B"/>
              </a:solidFill>
            </a:endParaRPr>
          </a:p>
          <a:p>
            <a:pPr indent="0" lvl="0" marL="0" marR="152400" rtl="0" algn="l">
              <a:lnSpc>
                <a:spcPct val="145000"/>
              </a:lnSpc>
              <a:spcBef>
                <a:spcPts val="1200"/>
              </a:spcBef>
              <a:spcAft>
                <a:spcPts val="0"/>
              </a:spcAft>
              <a:buNone/>
            </a:pPr>
            <a:r>
              <a:t/>
            </a:r>
            <a:endParaRPr b="1" sz="2600">
              <a:solidFill>
                <a:srgbClr val="2B2B2B"/>
              </a:solidFill>
            </a:endParaRPr>
          </a:p>
          <a:p>
            <a:pPr indent="-393700" lvl="0" marL="457200" marR="152400" rtl="0" algn="l">
              <a:lnSpc>
                <a:spcPct val="145000"/>
              </a:lnSpc>
              <a:spcBef>
                <a:spcPts val="1200"/>
              </a:spcBef>
              <a:spcAft>
                <a:spcPts val="0"/>
              </a:spcAft>
              <a:buClr>
                <a:srgbClr val="2B2B2B"/>
              </a:buClr>
              <a:buSzPts val="2600"/>
              <a:buChar char="●"/>
            </a:pPr>
            <a:r>
              <a:rPr b="1" lang="en" sz="2600">
                <a:solidFill>
                  <a:srgbClr val="2B2B2B"/>
                </a:solidFill>
              </a:rPr>
              <a:t>Meet our crew</a:t>
            </a:r>
            <a:endParaRPr b="1" sz="2600">
              <a:solidFill>
                <a:srgbClr val="2B2B2B"/>
              </a:solidFill>
            </a:endParaRPr>
          </a:p>
          <a:p>
            <a:pPr indent="-393700" lvl="0" marL="457200" marR="152400" rtl="0" algn="l">
              <a:lnSpc>
                <a:spcPct val="145000"/>
              </a:lnSpc>
              <a:spcBef>
                <a:spcPts val="0"/>
              </a:spcBef>
              <a:spcAft>
                <a:spcPts val="0"/>
              </a:spcAft>
              <a:buClr>
                <a:srgbClr val="2B2B2B"/>
              </a:buClr>
              <a:buSzPts val="2600"/>
              <a:buChar char="●"/>
            </a:pPr>
            <a:r>
              <a:rPr b="1" lang="en" sz="2600">
                <a:solidFill>
                  <a:srgbClr val="2B2B2B"/>
                </a:solidFill>
              </a:rPr>
              <a:t>Goal</a:t>
            </a:r>
            <a:endParaRPr b="1" sz="2600">
              <a:solidFill>
                <a:srgbClr val="2B2B2B"/>
              </a:solidFill>
            </a:endParaRPr>
          </a:p>
          <a:p>
            <a:pPr indent="-393700" lvl="0" marL="457200" marR="152400" rtl="0" algn="l">
              <a:lnSpc>
                <a:spcPct val="145000"/>
              </a:lnSpc>
              <a:spcBef>
                <a:spcPts val="0"/>
              </a:spcBef>
              <a:spcAft>
                <a:spcPts val="0"/>
              </a:spcAft>
              <a:buClr>
                <a:srgbClr val="2B2B2B"/>
              </a:buClr>
              <a:buSzPts val="2600"/>
              <a:buChar char="●"/>
            </a:pPr>
            <a:r>
              <a:rPr b="1" lang="en" sz="2600">
                <a:solidFill>
                  <a:srgbClr val="2B2B2B"/>
                </a:solidFill>
              </a:rPr>
              <a:t>Rationale</a:t>
            </a:r>
            <a:endParaRPr b="1" sz="2600">
              <a:solidFill>
                <a:srgbClr val="2B2B2B"/>
              </a:solidFill>
            </a:endParaRPr>
          </a:p>
          <a:p>
            <a:pPr indent="-393700" lvl="0" marL="457200" marR="152400" rtl="0" algn="l">
              <a:lnSpc>
                <a:spcPct val="145000"/>
              </a:lnSpc>
              <a:spcBef>
                <a:spcPts val="0"/>
              </a:spcBef>
              <a:spcAft>
                <a:spcPts val="0"/>
              </a:spcAft>
              <a:buClr>
                <a:srgbClr val="2B2B2B"/>
              </a:buClr>
              <a:buSzPts val="2600"/>
              <a:buChar char="●"/>
            </a:pPr>
            <a:r>
              <a:rPr b="1" lang="en" sz="2600">
                <a:solidFill>
                  <a:srgbClr val="2B2B2B"/>
                </a:solidFill>
              </a:rPr>
              <a:t>Question</a:t>
            </a:r>
            <a:endParaRPr b="1" sz="2600">
              <a:solidFill>
                <a:srgbClr val="2B2B2B"/>
              </a:solidFill>
            </a:endParaRPr>
          </a:p>
          <a:p>
            <a:pPr indent="0" lvl="0" marL="152400" marR="152400" rtl="0" algn="l">
              <a:lnSpc>
                <a:spcPct val="145000"/>
              </a:lnSpc>
              <a:spcBef>
                <a:spcPts val="1200"/>
              </a:spcBef>
              <a:spcAft>
                <a:spcPts val="1200"/>
              </a:spcAft>
              <a:buNone/>
            </a:pPr>
            <a:r>
              <a:t/>
            </a:r>
            <a:endParaRPr b="1" sz="2600">
              <a:solidFill>
                <a:srgbClr val="2B2B2B"/>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2" name="Shape 292"/>
        <p:cNvGrpSpPr/>
        <p:nvPr/>
      </p:nvGrpSpPr>
      <p:grpSpPr>
        <a:xfrm>
          <a:off x="0" y="0"/>
          <a:ext cx="0" cy="0"/>
          <a:chOff x="0" y="0"/>
          <a:chExt cx="0" cy="0"/>
        </a:xfrm>
      </p:grpSpPr>
      <p:sp>
        <p:nvSpPr>
          <p:cNvPr id="293" name="Google Shape;293;p16"/>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Data Description</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294" name="Google Shape;294;p16"/>
          <p:cNvSpPr txBox="1"/>
          <p:nvPr>
            <p:ph idx="1" type="body"/>
          </p:nvPr>
        </p:nvSpPr>
        <p:spPr>
          <a:xfrm>
            <a:off x="246100" y="1597875"/>
            <a:ext cx="4062600" cy="2541600"/>
          </a:xfrm>
          <a:prstGeom prst="rect">
            <a:avLst/>
          </a:prstGeom>
        </p:spPr>
        <p:txBody>
          <a:bodyPr anchorCtr="0" anchor="t" bIns="91425" lIns="91425" spcFirstLastPara="1" rIns="91425" wrap="square" tIns="91425">
            <a:normAutofit/>
          </a:bodyPr>
          <a:lstStyle/>
          <a:p>
            <a:pPr indent="-311150" lvl="0" marL="457200" marR="152400" rtl="0" algn="l">
              <a:lnSpc>
                <a:spcPct val="145000"/>
              </a:lnSpc>
              <a:spcBef>
                <a:spcPts val="0"/>
              </a:spcBef>
              <a:spcAft>
                <a:spcPts val="0"/>
              </a:spcAft>
              <a:buClr>
                <a:schemeClr val="lt1"/>
              </a:buClr>
              <a:buSzPts val="1300"/>
              <a:buChar char="●"/>
            </a:pPr>
            <a:r>
              <a:rPr b="1" lang="en">
                <a:solidFill>
                  <a:schemeClr val="lt1"/>
                </a:solidFill>
              </a:rPr>
              <a:t>Describing our data source</a:t>
            </a:r>
            <a:endParaRPr b="1">
              <a:solidFill>
                <a:schemeClr val="lt1"/>
              </a:solidFill>
            </a:endParaRPr>
          </a:p>
          <a:p>
            <a:pPr indent="-311150" lvl="0" marL="457200" marR="152400" rtl="0" algn="l">
              <a:lnSpc>
                <a:spcPct val="145000"/>
              </a:lnSpc>
              <a:spcBef>
                <a:spcPts val="0"/>
              </a:spcBef>
              <a:spcAft>
                <a:spcPts val="0"/>
              </a:spcAft>
              <a:buClr>
                <a:schemeClr val="lt1"/>
              </a:buClr>
              <a:buSzPts val="1300"/>
              <a:buChar char="●"/>
            </a:pPr>
            <a:r>
              <a:rPr b="1" lang="en">
                <a:solidFill>
                  <a:schemeClr val="lt1"/>
                </a:solidFill>
              </a:rPr>
              <a:t>Where we obtained the data</a:t>
            </a:r>
            <a:endParaRPr b="1">
              <a:solidFill>
                <a:schemeClr val="lt1"/>
              </a:solidFill>
            </a:endParaRPr>
          </a:p>
          <a:p>
            <a:pPr indent="-311150" lvl="0" marL="457200" marR="152400" rtl="0" algn="l">
              <a:lnSpc>
                <a:spcPct val="145000"/>
              </a:lnSpc>
              <a:spcBef>
                <a:spcPts val="0"/>
              </a:spcBef>
              <a:spcAft>
                <a:spcPts val="0"/>
              </a:spcAft>
              <a:buClr>
                <a:schemeClr val="lt1"/>
              </a:buClr>
              <a:buSzPts val="1300"/>
              <a:buChar char="●"/>
            </a:pPr>
            <a:r>
              <a:rPr b="1" lang="en">
                <a:solidFill>
                  <a:schemeClr val="lt1"/>
                </a:solidFill>
              </a:rPr>
              <a:t>Shape, count, data present, data limitations, what caught our eye, etc.</a:t>
            </a:r>
            <a:endParaRPr b="1">
              <a:solidFill>
                <a:schemeClr val="lt1"/>
              </a:solidFill>
            </a:endParaRPr>
          </a:p>
          <a:p>
            <a:pPr indent="0" lvl="0" marL="152400" marR="152400" rtl="0" algn="l">
              <a:lnSpc>
                <a:spcPct val="145000"/>
              </a:lnSpc>
              <a:spcBef>
                <a:spcPts val="1200"/>
              </a:spcBef>
              <a:spcAft>
                <a:spcPts val="1200"/>
              </a:spcAft>
              <a:buNone/>
            </a:pPr>
            <a:r>
              <a:t/>
            </a:r>
            <a:endParaRPr b="1">
              <a:solidFill>
                <a:schemeClr val="lt1"/>
              </a:solidFill>
            </a:endParaRPr>
          </a:p>
        </p:txBody>
      </p:sp>
      <p:pic>
        <p:nvPicPr>
          <p:cNvPr id="295" name="Google Shape;295;p16"/>
          <p:cNvPicPr preferRelativeResize="0"/>
          <p:nvPr/>
        </p:nvPicPr>
        <p:blipFill>
          <a:blip r:embed="rId4">
            <a:alphaModFix/>
          </a:blip>
          <a:stretch>
            <a:fillRect/>
          </a:stretch>
        </p:blipFill>
        <p:spPr>
          <a:xfrm>
            <a:off x="6611375" y="1925075"/>
            <a:ext cx="2402525" cy="3090251"/>
          </a:xfrm>
          <a:prstGeom prst="rect">
            <a:avLst/>
          </a:prstGeom>
          <a:noFill/>
          <a:ln>
            <a:noFill/>
          </a:ln>
        </p:spPr>
      </p:pic>
      <p:pic>
        <p:nvPicPr>
          <p:cNvPr id="296" name="Google Shape;296;p16"/>
          <p:cNvPicPr preferRelativeResize="0"/>
          <p:nvPr/>
        </p:nvPicPr>
        <p:blipFill>
          <a:blip r:embed="rId5">
            <a:alphaModFix/>
          </a:blip>
          <a:stretch>
            <a:fillRect/>
          </a:stretch>
        </p:blipFill>
        <p:spPr>
          <a:xfrm>
            <a:off x="4048197" y="356388"/>
            <a:ext cx="5095799" cy="1483675"/>
          </a:xfrm>
          <a:prstGeom prst="rect">
            <a:avLst/>
          </a:prstGeom>
          <a:noFill/>
          <a:ln>
            <a:noFill/>
          </a:ln>
        </p:spPr>
      </p:pic>
      <p:pic>
        <p:nvPicPr>
          <p:cNvPr id="297" name="Google Shape;297;p16"/>
          <p:cNvPicPr preferRelativeResize="0"/>
          <p:nvPr/>
        </p:nvPicPr>
        <p:blipFill>
          <a:blip r:embed="rId6">
            <a:alphaModFix/>
          </a:blip>
          <a:stretch>
            <a:fillRect/>
          </a:stretch>
        </p:blipFill>
        <p:spPr>
          <a:xfrm>
            <a:off x="600900" y="3062700"/>
            <a:ext cx="5045524" cy="18614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1" name="Shape 301"/>
        <p:cNvGrpSpPr/>
        <p:nvPr/>
      </p:nvGrpSpPr>
      <p:grpSpPr>
        <a:xfrm>
          <a:off x="0" y="0"/>
          <a:ext cx="0" cy="0"/>
          <a:chOff x="0" y="0"/>
          <a:chExt cx="0" cy="0"/>
        </a:xfrm>
      </p:grpSpPr>
      <p:sp>
        <p:nvSpPr>
          <p:cNvPr id="302" name="Google Shape;302;p17"/>
          <p:cNvSpPr txBox="1"/>
          <p:nvPr>
            <p:ph idx="1" type="body"/>
          </p:nvPr>
        </p:nvSpPr>
        <p:spPr>
          <a:xfrm>
            <a:off x="1987825" y="269400"/>
            <a:ext cx="4510200" cy="4112700"/>
          </a:xfrm>
          <a:prstGeom prst="rect">
            <a:avLst/>
          </a:prstGeom>
        </p:spPr>
        <p:txBody>
          <a:bodyPr anchorCtr="0" anchor="t" bIns="91425" lIns="91425" spcFirstLastPara="1" rIns="91425" wrap="square" tIns="91425">
            <a:normAutofit fontScale="92500" lnSpcReduction="10000"/>
          </a:bodyPr>
          <a:lstStyle/>
          <a:p>
            <a:pPr indent="0" lvl="0" marL="457200" rtl="0" algn="l">
              <a:spcBef>
                <a:spcPts val="0"/>
              </a:spcBef>
              <a:spcAft>
                <a:spcPts val="0"/>
              </a:spcAft>
              <a:buNone/>
            </a:pPr>
            <a:r>
              <a:rPr lang="en" sz="3023">
                <a:solidFill>
                  <a:schemeClr val="lt1"/>
                </a:solidFill>
              </a:rPr>
              <a:t>Initial Feature Selection</a:t>
            </a:r>
            <a:endParaRPr sz="3023">
              <a:solidFill>
                <a:schemeClr val="lt1"/>
              </a:solidFill>
            </a:endParaRPr>
          </a:p>
          <a:p>
            <a:pPr indent="-357822" lvl="0" marL="457200" rtl="0" algn="l">
              <a:spcBef>
                <a:spcPts val="1200"/>
              </a:spcBef>
              <a:spcAft>
                <a:spcPts val="0"/>
              </a:spcAft>
              <a:buClr>
                <a:schemeClr val="lt1"/>
              </a:buClr>
              <a:buSzPct val="100000"/>
              <a:buChar char="●"/>
            </a:pPr>
            <a:r>
              <a:rPr lang="en" sz="2200">
                <a:solidFill>
                  <a:schemeClr val="lt1"/>
                </a:solidFill>
              </a:rPr>
              <a:t>Month</a:t>
            </a:r>
            <a:endParaRPr sz="2200">
              <a:solidFill>
                <a:schemeClr val="lt1"/>
              </a:solidFill>
            </a:endParaRPr>
          </a:p>
          <a:p>
            <a:pPr indent="-357822" lvl="0" marL="457200" rtl="0" algn="l">
              <a:spcBef>
                <a:spcPts val="0"/>
              </a:spcBef>
              <a:spcAft>
                <a:spcPts val="0"/>
              </a:spcAft>
              <a:buClr>
                <a:schemeClr val="lt1"/>
              </a:buClr>
              <a:buSzPct val="100000"/>
              <a:buChar char="●"/>
            </a:pPr>
            <a:r>
              <a:rPr lang="en" sz="2200">
                <a:solidFill>
                  <a:schemeClr val="lt1"/>
                </a:solidFill>
              </a:rPr>
              <a:t>Age of Departing Aircraft</a:t>
            </a:r>
            <a:endParaRPr sz="2200">
              <a:solidFill>
                <a:schemeClr val="lt1"/>
              </a:solidFill>
            </a:endParaRPr>
          </a:p>
          <a:p>
            <a:pPr indent="-357822" lvl="0" marL="457200" rtl="0" algn="l">
              <a:spcBef>
                <a:spcPts val="0"/>
              </a:spcBef>
              <a:spcAft>
                <a:spcPts val="0"/>
              </a:spcAft>
              <a:buClr>
                <a:schemeClr val="lt1"/>
              </a:buClr>
              <a:buSzPct val="100000"/>
              <a:buChar char="●"/>
            </a:pPr>
            <a:r>
              <a:rPr lang="en" sz="2200">
                <a:solidFill>
                  <a:schemeClr val="lt1"/>
                </a:solidFill>
              </a:rPr>
              <a:t>Departure Block (time of day)</a:t>
            </a:r>
            <a:endParaRPr sz="2200">
              <a:solidFill>
                <a:schemeClr val="lt1"/>
              </a:solidFill>
            </a:endParaRPr>
          </a:p>
          <a:p>
            <a:pPr indent="-357822" lvl="0" marL="457200" rtl="0" algn="l">
              <a:spcBef>
                <a:spcPts val="0"/>
              </a:spcBef>
              <a:spcAft>
                <a:spcPts val="0"/>
              </a:spcAft>
              <a:buClr>
                <a:schemeClr val="lt1"/>
              </a:buClr>
              <a:buSzPct val="100000"/>
              <a:buChar char="●"/>
            </a:pPr>
            <a:r>
              <a:rPr lang="en" sz="2200">
                <a:solidFill>
                  <a:schemeClr val="lt1"/>
                </a:solidFill>
              </a:rPr>
              <a:t>Carrier Name</a:t>
            </a:r>
            <a:endParaRPr sz="2200">
              <a:solidFill>
                <a:schemeClr val="lt1"/>
              </a:solidFill>
            </a:endParaRPr>
          </a:p>
          <a:p>
            <a:pPr indent="-357822" lvl="0" marL="457200" rtl="0" algn="l">
              <a:spcBef>
                <a:spcPts val="0"/>
              </a:spcBef>
              <a:spcAft>
                <a:spcPts val="0"/>
              </a:spcAft>
              <a:buClr>
                <a:schemeClr val="lt1"/>
              </a:buClr>
              <a:buSzPct val="100000"/>
              <a:buChar char="●"/>
            </a:pPr>
            <a:r>
              <a:rPr lang="en" sz="2200">
                <a:solidFill>
                  <a:schemeClr val="lt1"/>
                </a:solidFill>
              </a:rPr>
              <a:t>Max Temp</a:t>
            </a:r>
            <a:endParaRPr sz="2200">
              <a:solidFill>
                <a:schemeClr val="lt1"/>
              </a:solidFill>
            </a:endParaRPr>
          </a:p>
          <a:p>
            <a:pPr indent="-357822" lvl="0" marL="457200" rtl="0" algn="l">
              <a:spcBef>
                <a:spcPts val="0"/>
              </a:spcBef>
              <a:spcAft>
                <a:spcPts val="0"/>
              </a:spcAft>
              <a:buClr>
                <a:schemeClr val="lt1"/>
              </a:buClr>
              <a:buSzPct val="100000"/>
              <a:buChar char="●"/>
            </a:pPr>
            <a:r>
              <a:rPr lang="en" sz="2200">
                <a:solidFill>
                  <a:schemeClr val="lt1"/>
                </a:solidFill>
              </a:rPr>
              <a:t>Wind Speed</a:t>
            </a:r>
            <a:endParaRPr sz="2200">
              <a:solidFill>
                <a:schemeClr val="lt1"/>
              </a:solidFill>
            </a:endParaRPr>
          </a:p>
          <a:p>
            <a:pPr indent="-357822" lvl="0" marL="457200" rtl="0" algn="l">
              <a:spcBef>
                <a:spcPts val="0"/>
              </a:spcBef>
              <a:spcAft>
                <a:spcPts val="0"/>
              </a:spcAft>
              <a:buClr>
                <a:schemeClr val="lt1"/>
              </a:buClr>
              <a:buSzPct val="100000"/>
              <a:buChar char="●"/>
            </a:pPr>
            <a:r>
              <a:rPr lang="en" sz="2200">
                <a:solidFill>
                  <a:schemeClr val="lt1"/>
                </a:solidFill>
              </a:rPr>
              <a:t>Snowfall</a:t>
            </a:r>
            <a:endParaRPr sz="2200">
              <a:solidFill>
                <a:schemeClr val="lt1"/>
              </a:solidFill>
            </a:endParaRPr>
          </a:p>
          <a:p>
            <a:pPr indent="-357822" lvl="0" marL="457200" rtl="0" algn="l">
              <a:spcBef>
                <a:spcPts val="0"/>
              </a:spcBef>
              <a:spcAft>
                <a:spcPts val="0"/>
              </a:spcAft>
              <a:buClr>
                <a:schemeClr val="lt1"/>
              </a:buClr>
              <a:buSzPct val="100000"/>
              <a:buChar char="●"/>
            </a:pPr>
            <a:r>
              <a:rPr lang="en" sz="2200">
                <a:solidFill>
                  <a:schemeClr val="lt1"/>
                </a:solidFill>
              </a:rPr>
              <a:t>Precipitation</a:t>
            </a:r>
            <a:endParaRPr sz="2200">
              <a:solidFill>
                <a:schemeClr val="lt1"/>
              </a:solidFill>
            </a:endParaRPr>
          </a:p>
          <a:p>
            <a:pPr indent="-357822" lvl="0" marL="457200" rtl="0" algn="l">
              <a:spcBef>
                <a:spcPts val="0"/>
              </a:spcBef>
              <a:spcAft>
                <a:spcPts val="0"/>
              </a:spcAft>
              <a:buClr>
                <a:schemeClr val="lt1"/>
              </a:buClr>
              <a:buSzPct val="100000"/>
              <a:buChar char="●"/>
            </a:pPr>
            <a:r>
              <a:rPr lang="en" sz="2200">
                <a:solidFill>
                  <a:schemeClr val="lt1"/>
                </a:solidFill>
              </a:rPr>
              <a:t>Departing Airport</a:t>
            </a:r>
            <a:endParaRPr sz="2200">
              <a:solidFill>
                <a:schemeClr val="lt1"/>
              </a:solidFill>
            </a:endParaRPr>
          </a:p>
          <a:p>
            <a:pPr indent="-357822" lvl="0" marL="457200" rtl="0" algn="l">
              <a:spcBef>
                <a:spcPts val="0"/>
              </a:spcBef>
              <a:spcAft>
                <a:spcPts val="0"/>
              </a:spcAft>
              <a:buClr>
                <a:schemeClr val="lt1"/>
              </a:buClr>
              <a:buSzPct val="100000"/>
              <a:buChar char="●"/>
            </a:pPr>
            <a:r>
              <a:rPr lang="en" sz="2200">
                <a:solidFill>
                  <a:schemeClr val="lt1"/>
                </a:solidFill>
              </a:rPr>
              <a:t>Airport Flights</a:t>
            </a:r>
            <a:endParaRPr sz="2200">
              <a:solidFill>
                <a:schemeClr val="lt1"/>
              </a:solidFill>
            </a:endParaRPr>
          </a:p>
        </p:txBody>
      </p:sp>
      <p:sp>
        <p:nvSpPr>
          <p:cNvPr id="303" name="Google Shape;303;p17"/>
          <p:cNvSpPr txBox="1"/>
          <p:nvPr/>
        </p:nvSpPr>
        <p:spPr>
          <a:xfrm>
            <a:off x="268350" y="4382100"/>
            <a:ext cx="8607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Software</a:t>
            </a:r>
            <a:endParaRPr/>
          </a:p>
        </p:txBody>
      </p:sp>
      <p:sp>
        <p:nvSpPr>
          <p:cNvPr id="309" name="Google Shape;309;p1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0" name="Google Shape;310;p18"/>
          <p:cNvPicPr preferRelativeResize="0"/>
          <p:nvPr/>
        </p:nvPicPr>
        <p:blipFill>
          <a:blip r:embed="rId3">
            <a:alphaModFix/>
          </a:blip>
          <a:stretch>
            <a:fillRect/>
          </a:stretch>
        </p:blipFill>
        <p:spPr>
          <a:xfrm>
            <a:off x="1303800" y="1990050"/>
            <a:ext cx="1727177" cy="616325"/>
          </a:xfrm>
          <a:prstGeom prst="rect">
            <a:avLst/>
          </a:prstGeom>
          <a:noFill/>
          <a:ln>
            <a:noFill/>
          </a:ln>
        </p:spPr>
      </p:pic>
      <p:pic>
        <p:nvPicPr>
          <p:cNvPr id="311" name="Google Shape;311;p18"/>
          <p:cNvPicPr preferRelativeResize="0"/>
          <p:nvPr/>
        </p:nvPicPr>
        <p:blipFill>
          <a:blip r:embed="rId4">
            <a:alphaModFix/>
          </a:blip>
          <a:stretch>
            <a:fillRect/>
          </a:stretch>
        </p:blipFill>
        <p:spPr>
          <a:xfrm>
            <a:off x="6524725" y="1990050"/>
            <a:ext cx="1809576" cy="1067650"/>
          </a:xfrm>
          <a:prstGeom prst="rect">
            <a:avLst/>
          </a:prstGeom>
          <a:noFill/>
          <a:ln>
            <a:noFill/>
          </a:ln>
        </p:spPr>
      </p:pic>
      <p:pic>
        <p:nvPicPr>
          <p:cNvPr id="312" name="Google Shape;312;p18"/>
          <p:cNvPicPr preferRelativeResize="0"/>
          <p:nvPr/>
        </p:nvPicPr>
        <p:blipFill>
          <a:blip r:embed="rId5">
            <a:alphaModFix/>
          </a:blip>
          <a:stretch>
            <a:fillRect/>
          </a:stretch>
        </p:blipFill>
        <p:spPr>
          <a:xfrm>
            <a:off x="3684887" y="2115750"/>
            <a:ext cx="2227075" cy="1473950"/>
          </a:xfrm>
          <a:prstGeom prst="rect">
            <a:avLst/>
          </a:prstGeom>
          <a:noFill/>
          <a:ln>
            <a:noFill/>
          </a:ln>
        </p:spPr>
      </p:pic>
      <p:pic>
        <p:nvPicPr>
          <p:cNvPr id="313" name="Google Shape;313;p18"/>
          <p:cNvPicPr preferRelativeResize="0"/>
          <p:nvPr/>
        </p:nvPicPr>
        <p:blipFill>
          <a:blip r:embed="rId6">
            <a:alphaModFix/>
          </a:blip>
          <a:stretch>
            <a:fillRect/>
          </a:stretch>
        </p:blipFill>
        <p:spPr>
          <a:xfrm>
            <a:off x="897063" y="3589700"/>
            <a:ext cx="2540652" cy="941950"/>
          </a:xfrm>
          <a:prstGeom prst="rect">
            <a:avLst/>
          </a:prstGeom>
          <a:noFill/>
          <a:ln>
            <a:noFill/>
          </a:ln>
        </p:spPr>
      </p:pic>
      <p:pic>
        <p:nvPicPr>
          <p:cNvPr id="314" name="Google Shape;314;p18"/>
          <p:cNvPicPr preferRelativeResize="0"/>
          <p:nvPr/>
        </p:nvPicPr>
        <p:blipFill>
          <a:blip r:embed="rId7">
            <a:alphaModFix/>
          </a:blip>
          <a:stretch>
            <a:fillRect/>
          </a:stretch>
        </p:blipFill>
        <p:spPr>
          <a:xfrm>
            <a:off x="1997500" y="2658125"/>
            <a:ext cx="1074626" cy="999302"/>
          </a:xfrm>
          <a:prstGeom prst="rect">
            <a:avLst/>
          </a:prstGeom>
          <a:noFill/>
          <a:ln>
            <a:noFill/>
          </a:ln>
        </p:spPr>
      </p:pic>
      <p:pic>
        <p:nvPicPr>
          <p:cNvPr id="315" name="Google Shape;315;p18"/>
          <p:cNvPicPr preferRelativeResize="0"/>
          <p:nvPr/>
        </p:nvPicPr>
        <p:blipFill>
          <a:blip r:embed="rId8">
            <a:alphaModFix/>
          </a:blip>
          <a:stretch>
            <a:fillRect/>
          </a:stretch>
        </p:blipFill>
        <p:spPr>
          <a:xfrm>
            <a:off x="6886200" y="3154250"/>
            <a:ext cx="1285873" cy="1285873"/>
          </a:xfrm>
          <a:prstGeom prst="rect">
            <a:avLst/>
          </a:prstGeom>
          <a:noFill/>
          <a:ln>
            <a:noFill/>
          </a:ln>
        </p:spPr>
      </p:pic>
      <p:pic>
        <p:nvPicPr>
          <p:cNvPr id="316" name="Google Shape;316;p18"/>
          <p:cNvPicPr preferRelativeResize="0"/>
          <p:nvPr/>
        </p:nvPicPr>
        <p:blipFill>
          <a:blip r:embed="rId9">
            <a:alphaModFix/>
          </a:blip>
          <a:stretch>
            <a:fillRect/>
          </a:stretch>
        </p:blipFill>
        <p:spPr>
          <a:xfrm>
            <a:off x="3818850" y="3681213"/>
            <a:ext cx="1927270" cy="7589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19"/>
          <p:cNvSpPr txBox="1"/>
          <p:nvPr>
            <p:ph type="title"/>
          </p:nvPr>
        </p:nvSpPr>
        <p:spPr>
          <a:xfrm>
            <a:off x="1303800" y="3094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Features and Preprocessing</a:t>
            </a:r>
            <a:endParaRPr/>
          </a:p>
        </p:txBody>
      </p:sp>
      <p:sp>
        <p:nvSpPr>
          <p:cNvPr id="322" name="Google Shape;322;p19"/>
          <p:cNvSpPr txBox="1"/>
          <p:nvPr>
            <p:ph idx="1" type="body"/>
          </p:nvPr>
        </p:nvSpPr>
        <p:spPr>
          <a:xfrm>
            <a:off x="1303800" y="787875"/>
            <a:ext cx="7030500" cy="17229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
              <a:t>Features originally narrowed down from 26 to 10</a:t>
            </a:r>
            <a:endParaRPr/>
          </a:p>
          <a:p>
            <a:pPr indent="-311150" lvl="0" marL="457200" rtl="0" algn="l">
              <a:spcBef>
                <a:spcPts val="0"/>
              </a:spcBef>
              <a:spcAft>
                <a:spcPts val="0"/>
              </a:spcAft>
              <a:buSzPts val="1300"/>
              <a:buChar char="●"/>
            </a:pPr>
            <a:r>
              <a:rPr lang="en"/>
              <a:t>EDA achieved using Tableau, Python, and pgAdmin</a:t>
            </a:r>
            <a:endParaRPr/>
          </a:p>
          <a:p>
            <a:pPr indent="-311150" lvl="0" marL="457200" rtl="0" algn="l">
              <a:spcBef>
                <a:spcPts val="0"/>
              </a:spcBef>
              <a:spcAft>
                <a:spcPts val="0"/>
              </a:spcAft>
              <a:buSzPts val="1300"/>
              <a:buChar char="●"/>
            </a:pPr>
            <a:r>
              <a:rPr lang="en"/>
              <a:t>Preprocessing completed via use of SQL in pgAdmin to create tables for processing</a:t>
            </a:r>
            <a:endParaRPr/>
          </a:p>
          <a:p>
            <a:pPr indent="-311150" lvl="0" marL="457200" rtl="0" algn="l">
              <a:spcBef>
                <a:spcPts val="0"/>
              </a:spcBef>
              <a:spcAft>
                <a:spcPts val="0"/>
              </a:spcAft>
              <a:buSzPts val="1300"/>
              <a:buChar char="●"/>
            </a:pPr>
            <a:r>
              <a:rPr lang="en"/>
              <a:t>RSTudio and Python used to select a random sample of data from the original 6.5 million rows</a:t>
            </a:r>
            <a:endParaRPr/>
          </a:p>
          <a:p>
            <a:pPr indent="-311150" lvl="0" marL="457200" rtl="0" algn="l">
              <a:spcBef>
                <a:spcPts val="0"/>
              </a:spcBef>
              <a:spcAft>
                <a:spcPts val="0"/>
              </a:spcAft>
              <a:buSzPts val="1300"/>
              <a:buChar char="●"/>
            </a:pPr>
            <a:r>
              <a:rPr lang="en"/>
              <a:t>Tableau used to visualize features selected before machine learning, and most prominent features afterwards</a:t>
            </a:r>
            <a:endParaRPr/>
          </a:p>
        </p:txBody>
      </p:sp>
      <p:pic>
        <p:nvPicPr>
          <p:cNvPr id="323" name="Google Shape;323;p19"/>
          <p:cNvPicPr preferRelativeResize="0"/>
          <p:nvPr/>
        </p:nvPicPr>
        <p:blipFill>
          <a:blip r:embed="rId3">
            <a:alphaModFix/>
          </a:blip>
          <a:stretch>
            <a:fillRect/>
          </a:stretch>
        </p:blipFill>
        <p:spPr>
          <a:xfrm>
            <a:off x="89425" y="2434800"/>
            <a:ext cx="2216025" cy="2660575"/>
          </a:xfrm>
          <a:prstGeom prst="rect">
            <a:avLst/>
          </a:prstGeom>
          <a:noFill/>
          <a:ln>
            <a:noFill/>
          </a:ln>
        </p:spPr>
      </p:pic>
      <p:pic>
        <p:nvPicPr>
          <p:cNvPr id="324" name="Google Shape;324;p19"/>
          <p:cNvPicPr preferRelativeResize="0"/>
          <p:nvPr/>
        </p:nvPicPr>
        <p:blipFill>
          <a:blip r:embed="rId4">
            <a:alphaModFix/>
          </a:blip>
          <a:stretch>
            <a:fillRect/>
          </a:stretch>
        </p:blipFill>
        <p:spPr>
          <a:xfrm>
            <a:off x="6536150" y="2297950"/>
            <a:ext cx="2518859" cy="2327925"/>
          </a:xfrm>
          <a:prstGeom prst="rect">
            <a:avLst/>
          </a:prstGeom>
          <a:noFill/>
          <a:ln>
            <a:noFill/>
          </a:ln>
        </p:spPr>
      </p:pic>
      <p:pic>
        <p:nvPicPr>
          <p:cNvPr id="325" name="Google Shape;325;p19"/>
          <p:cNvPicPr preferRelativeResize="0"/>
          <p:nvPr/>
        </p:nvPicPr>
        <p:blipFill>
          <a:blip r:embed="rId5">
            <a:alphaModFix/>
          </a:blip>
          <a:stretch>
            <a:fillRect/>
          </a:stretch>
        </p:blipFill>
        <p:spPr>
          <a:xfrm>
            <a:off x="2446100" y="3380925"/>
            <a:ext cx="3412599" cy="1115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9" name="Shape 329"/>
        <p:cNvGrpSpPr/>
        <p:nvPr/>
      </p:nvGrpSpPr>
      <p:grpSpPr>
        <a:xfrm>
          <a:off x="0" y="0"/>
          <a:ext cx="0" cy="0"/>
          <a:chOff x="0" y="0"/>
          <a:chExt cx="0" cy="0"/>
        </a:xfrm>
      </p:grpSpPr>
      <p:sp>
        <p:nvSpPr>
          <p:cNvPr id="330" name="Google Shape;330;p20"/>
          <p:cNvSpPr txBox="1"/>
          <p:nvPr>
            <p:ph type="title"/>
          </p:nvPr>
        </p:nvSpPr>
        <p:spPr>
          <a:xfrm>
            <a:off x="2151450" y="213475"/>
            <a:ext cx="5746800" cy="943200"/>
          </a:xfrm>
          <a:prstGeom prst="rect">
            <a:avLst/>
          </a:prstGeom>
          <a:noFill/>
        </p:spPr>
        <p:txBody>
          <a:bodyPr anchorCtr="0" anchor="t" bIns="91425" lIns="91425" spcFirstLastPara="1" rIns="91425" wrap="square" tIns="91425">
            <a:normAutofit fontScale="90000"/>
          </a:bodyPr>
          <a:lstStyle/>
          <a:p>
            <a:pPr indent="0" lvl="0" marL="0" rtl="0" algn="l">
              <a:lnSpc>
                <a:spcPct val="150000"/>
              </a:lnSpc>
              <a:spcBef>
                <a:spcPts val="1600"/>
              </a:spcBef>
              <a:spcAft>
                <a:spcPts val="0"/>
              </a:spcAft>
              <a:buNone/>
            </a:pPr>
            <a:r>
              <a:rPr lang="en" sz="2433">
                <a:solidFill>
                  <a:srgbClr val="2B2B2B"/>
                </a:solidFill>
              </a:rPr>
              <a:t>Model Selection and Data Preprocessing</a:t>
            </a:r>
            <a:endParaRPr sz="2433">
              <a:solidFill>
                <a:srgbClr val="2B2B2B"/>
              </a:solidFill>
            </a:endParaRPr>
          </a:p>
          <a:p>
            <a:pPr indent="0" lvl="0" marL="0" rtl="0" algn="l">
              <a:lnSpc>
                <a:spcPct val="150000"/>
              </a:lnSpc>
              <a:spcBef>
                <a:spcPts val="4600"/>
              </a:spcBef>
              <a:spcAft>
                <a:spcPts val="0"/>
              </a:spcAft>
              <a:buNone/>
            </a:pPr>
            <a:r>
              <a:t/>
            </a:r>
            <a:endParaRPr sz="3100">
              <a:solidFill>
                <a:srgbClr val="2B2B2B"/>
              </a:solidFill>
            </a:endParaRPr>
          </a:p>
          <a:p>
            <a:pPr indent="0" lvl="0" marL="0" rtl="0" algn="l">
              <a:spcBef>
                <a:spcPts val="4600"/>
              </a:spcBef>
              <a:spcAft>
                <a:spcPts val="0"/>
              </a:spcAft>
              <a:buNone/>
            </a:pPr>
            <a:r>
              <a:t/>
            </a:r>
            <a:endParaRPr>
              <a:solidFill>
                <a:srgbClr val="2B2B2B"/>
              </a:solidFill>
            </a:endParaRPr>
          </a:p>
        </p:txBody>
      </p:sp>
      <p:sp>
        <p:nvSpPr>
          <p:cNvPr id="331" name="Google Shape;331;p20"/>
          <p:cNvSpPr txBox="1"/>
          <p:nvPr>
            <p:ph idx="1" type="body"/>
          </p:nvPr>
        </p:nvSpPr>
        <p:spPr>
          <a:xfrm>
            <a:off x="679925" y="678325"/>
            <a:ext cx="4326000" cy="2866200"/>
          </a:xfrm>
          <a:prstGeom prst="rect">
            <a:avLst/>
          </a:prstGeom>
          <a:noFill/>
        </p:spPr>
        <p:txBody>
          <a:bodyPr anchorCtr="0" anchor="t" bIns="91425" lIns="91425" spcFirstLastPara="1" rIns="91425" wrap="square" tIns="91425">
            <a:normAutofit fontScale="85000" lnSpcReduction="20000"/>
          </a:bodyPr>
          <a:lstStyle/>
          <a:p>
            <a:pPr indent="0" lvl="0" marL="457200" rtl="0" algn="l">
              <a:spcBef>
                <a:spcPts val="0"/>
              </a:spcBef>
              <a:spcAft>
                <a:spcPts val="0"/>
              </a:spcAft>
              <a:buNone/>
            </a:pPr>
            <a:r>
              <a:rPr lang="en" sz="1825">
                <a:solidFill>
                  <a:srgbClr val="2B2B2B"/>
                </a:solidFill>
              </a:rPr>
              <a:t>Destination 1: Logistic Regression</a:t>
            </a:r>
            <a:endParaRPr sz="1825">
              <a:solidFill>
                <a:srgbClr val="2B2B2B"/>
              </a:solidFill>
            </a:endParaRPr>
          </a:p>
          <a:p>
            <a:pPr indent="0" lvl="0" marL="457200" rtl="0" algn="l">
              <a:spcBef>
                <a:spcPts val="1200"/>
              </a:spcBef>
              <a:spcAft>
                <a:spcPts val="0"/>
              </a:spcAft>
              <a:buNone/>
            </a:pPr>
            <a:r>
              <a:rPr lang="en" sz="1825">
                <a:solidFill>
                  <a:srgbClr val="2B2B2B"/>
                </a:solidFill>
              </a:rPr>
              <a:t>Destination 2: SVM</a:t>
            </a:r>
            <a:endParaRPr sz="1825">
              <a:solidFill>
                <a:srgbClr val="2B2B2B"/>
              </a:solidFill>
            </a:endParaRPr>
          </a:p>
          <a:p>
            <a:pPr indent="0" lvl="0" marL="457200" rtl="0" algn="l">
              <a:spcBef>
                <a:spcPts val="1200"/>
              </a:spcBef>
              <a:spcAft>
                <a:spcPts val="0"/>
              </a:spcAft>
              <a:buNone/>
            </a:pPr>
            <a:r>
              <a:rPr lang="en" sz="1825">
                <a:solidFill>
                  <a:srgbClr val="2B2B2B"/>
                </a:solidFill>
              </a:rPr>
              <a:t>Destination 3: KNN</a:t>
            </a:r>
            <a:endParaRPr sz="1825">
              <a:solidFill>
                <a:srgbClr val="2B2B2B"/>
              </a:solidFill>
            </a:endParaRPr>
          </a:p>
          <a:p>
            <a:pPr indent="0" lvl="0" marL="457200" rtl="0" algn="l">
              <a:spcBef>
                <a:spcPts val="1200"/>
              </a:spcBef>
              <a:spcAft>
                <a:spcPts val="0"/>
              </a:spcAft>
              <a:buNone/>
            </a:pPr>
            <a:r>
              <a:rPr lang="en" sz="1825">
                <a:solidFill>
                  <a:srgbClr val="2B2B2B"/>
                </a:solidFill>
              </a:rPr>
              <a:t>Destination 4: Random Forest Model</a:t>
            </a:r>
            <a:endParaRPr sz="1825">
              <a:solidFill>
                <a:srgbClr val="2B2B2B"/>
              </a:solidFill>
            </a:endParaRPr>
          </a:p>
          <a:p>
            <a:pPr indent="0" lvl="0" marL="457200" rtl="0" algn="l">
              <a:spcBef>
                <a:spcPts val="1200"/>
              </a:spcBef>
              <a:spcAft>
                <a:spcPts val="0"/>
              </a:spcAft>
              <a:buNone/>
            </a:pPr>
            <a:r>
              <a:rPr lang="en" sz="1825">
                <a:solidFill>
                  <a:srgbClr val="2B2B2B"/>
                </a:solidFill>
              </a:rPr>
              <a:t>Destination 5: Neural Network</a:t>
            </a:r>
            <a:endParaRPr sz="1825">
              <a:solidFill>
                <a:srgbClr val="2B2B2B"/>
              </a:solidFill>
            </a:endParaRPr>
          </a:p>
          <a:p>
            <a:pPr indent="0" lvl="0" marL="0" rtl="0" algn="l">
              <a:spcBef>
                <a:spcPts val="1200"/>
              </a:spcBef>
              <a:spcAft>
                <a:spcPts val="0"/>
              </a:spcAft>
              <a:buNone/>
            </a:pPr>
            <a:r>
              <a:t/>
            </a:r>
            <a:endParaRPr>
              <a:solidFill>
                <a:schemeClr val="lt1"/>
              </a:solidFill>
            </a:endParaRPr>
          </a:p>
          <a:p>
            <a:pPr indent="0" lvl="0" marL="0" rtl="0" algn="l">
              <a:spcBef>
                <a:spcPts val="1200"/>
              </a:spcBef>
              <a:spcAft>
                <a:spcPts val="0"/>
              </a:spcAft>
              <a:buNone/>
            </a:pPr>
            <a:r>
              <a:t/>
            </a:r>
            <a:endParaRPr>
              <a:solidFill>
                <a:schemeClr val="lt1"/>
              </a:solidFill>
            </a:endParaRPr>
          </a:p>
          <a:p>
            <a:pPr indent="0" lvl="0" marL="0" rtl="0" algn="l">
              <a:spcBef>
                <a:spcPts val="1200"/>
              </a:spcBef>
              <a:spcAft>
                <a:spcPts val="1200"/>
              </a:spcAft>
              <a:buNone/>
            </a:pPr>
            <a:r>
              <a:t/>
            </a:r>
            <a:endParaRPr>
              <a:solidFill>
                <a:schemeClr val="lt1"/>
              </a:solidFill>
            </a:endParaRPr>
          </a:p>
        </p:txBody>
      </p:sp>
      <p:sp>
        <p:nvSpPr>
          <p:cNvPr id="332" name="Google Shape;332;p20"/>
          <p:cNvSpPr txBox="1"/>
          <p:nvPr/>
        </p:nvSpPr>
        <p:spPr>
          <a:xfrm>
            <a:off x="61100" y="4503125"/>
            <a:ext cx="461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p:txBody>
      </p:sp>
      <p:pic>
        <p:nvPicPr>
          <p:cNvPr id="333" name="Google Shape;333;p20"/>
          <p:cNvPicPr preferRelativeResize="0"/>
          <p:nvPr/>
        </p:nvPicPr>
        <p:blipFill>
          <a:blip r:embed="rId4">
            <a:alphaModFix/>
          </a:blip>
          <a:stretch>
            <a:fillRect/>
          </a:stretch>
        </p:blipFill>
        <p:spPr>
          <a:xfrm>
            <a:off x="1347875" y="2145800"/>
            <a:ext cx="6859425" cy="33319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7" name="Shape 337"/>
        <p:cNvGrpSpPr/>
        <p:nvPr/>
      </p:nvGrpSpPr>
      <p:grpSpPr>
        <a:xfrm>
          <a:off x="0" y="0"/>
          <a:ext cx="0" cy="0"/>
          <a:chOff x="0" y="0"/>
          <a:chExt cx="0" cy="0"/>
        </a:xfrm>
      </p:grpSpPr>
      <p:sp>
        <p:nvSpPr>
          <p:cNvPr id="338" name="Google Shape;338;p21"/>
          <p:cNvSpPr txBox="1"/>
          <p:nvPr>
            <p:ph type="title"/>
          </p:nvPr>
        </p:nvSpPr>
        <p:spPr>
          <a:xfrm>
            <a:off x="1101963" y="723925"/>
            <a:ext cx="7030500" cy="999300"/>
          </a:xfrm>
          <a:prstGeom prst="rect">
            <a:avLst/>
          </a:prstGeom>
        </p:spPr>
        <p:txBody>
          <a:bodyPr anchorCtr="0" anchor="t" bIns="91425" lIns="91425" spcFirstLastPara="1" rIns="91425" wrap="square" tIns="91425">
            <a:normAutofit fontScale="90000"/>
          </a:bodyPr>
          <a:lstStyle/>
          <a:p>
            <a:pPr indent="0" lvl="0" marL="0" rtl="0" algn="l">
              <a:lnSpc>
                <a:spcPct val="150000"/>
              </a:lnSpc>
              <a:spcBef>
                <a:spcPts val="1600"/>
              </a:spcBef>
              <a:spcAft>
                <a:spcPts val="0"/>
              </a:spcAft>
              <a:buNone/>
            </a:pPr>
            <a:r>
              <a:rPr lang="en" sz="3100">
                <a:solidFill>
                  <a:srgbClr val="2B2B2B"/>
                </a:solidFill>
              </a:rPr>
              <a:t>Feature Selection</a:t>
            </a:r>
            <a:endParaRPr sz="3100">
              <a:solidFill>
                <a:srgbClr val="2B2B2B"/>
              </a:solidFill>
            </a:endParaRPr>
          </a:p>
          <a:p>
            <a:pPr indent="0" lvl="0" marL="0" rtl="0" algn="l">
              <a:lnSpc>
                <a:spcPct val="150000"/>
              </a:lnSpc>
              <a:spcBef>
                <a:spcPts val="4600"/>
              </a:spcBef>
              <a:spcAft>
                <a:spcPts val="4600"/>
              </a:spcAft>
              <a:buNone/>
            </a:pPr>
            <a:r>
              <a:t/>
            </a:r>
            <a:endParaRPr sz="3100">
              <a:solidFill>
                <a:srgbClr val="2B2B2B"/>
              </a:solidFill>
            </a:endParaRPr>
          </a:p>
        </p:txBody>
      </p:sp>
      <p:sp>
        <p:nvSpPr>
          <p:cNvPr id="339" name="Google Shape;339;p21"/>
          <p:cNvSpPr txBox="1"/>
          <p:nvPr>
            <p:ph idx="1" type="body"/>
          </p:nvPr>
        </p:nvSpPr>
        <p:spPr>
          <a:xfrm>
            <a:off x="573250" y="1628025"/>
            <a:ext cx="2784600" cy="1043400"/>
          </a:xfrm>
          <a:prstGeom prst="rect">
            <a:avLst/>
          </a:prstGeom>
        </p:spPr>
        <p:txBody>
          <a:bodyPr anchorCtr="0" anchor="t" bIns="91425" lIns="91425" spcFirstLastPara="1" rIns="91425" wrap="square" tIns="91425">
            <a:normAutofit/>
          </a:bodyPr>
          <a:lstStyle/>
          <a:p>
            <a:pPr indent="0" lvl="0" marL="457200" rtl="0" algn="l">
              <a:lnSpc>
                <a:spcPct val="90000"/>
              </a:lnSpc>
              <a:spcBef>
                <a:spcPts val="1000"/>
              </a:spcBef>
              <a:spcAft>
                <a:spcPts val="0"/>
              </a:spcAft>
              <a:buNone/>
            </a:pPr>
            <a:r>
              <a:t/>
            </a:r>
            <a:endParaRPr sz="1100">
              <a:solidFill>
                <a:schemeClr val="lt1"/>
              </a:solidFill>
              <a:latin typeface="Arial"/>
              <a:ea typeface="Arial"/>
              <a:cs typeface="Arial"/>
              <a:sym typeface="Arial"/>
            </a:endParaRPr>
          </a:p>
          <a:p>
            <a:pPr indent="0" lvl="0" marL="457200" rtl="0" algn="l">
              <a:spcBef>
                <a:spcPts val="0"/>
              </a:spcBef>
              <a:spcAft>
                <a:spcPts val="1200"/>
              </a:spcAft>
              <a:buNone/>
            </a:pPr>
            <a:r>
              <a:t/>
            </a:r>
            <a:endParaRPr/>
          </a:p>
        </p:txBody>
      </p:sp>
      <p:graphicFrame>
        <p:nvGraphicFramePr>
          <p:cNvPr id="340" name="Google Shape;340;p21"/>
          <p:cNvGraphicFramePr/>
          <p:nvPr/>
        </p:nvGraphicFramePr>
        <p:xfrm>
          <a:off x="120150" y="3254625"/>
          <a:ext cx="3000000" cy="3000000"/>
        </p:xfrm>
        <a:graphic>
          <a:graphicData uri="http://schemas.openxmlformats.org/drawingml/2006/table">
            <a:tbl>
              <a:tblPr>
                <a:noFill/>
                <a:tableStyleId>{AD2E42A1-1412-4B9A-A41A-2E631BB2BBDA}</a:tableStyleId>
              </a:tblPr>
              <a:tblGrid>
                <a:gridCol w="809425"/>
                <a:gridCol w="809425"/>
                <a:gridCol w="809425"/>
                <a:gridCol w="809425"/>
                <a:gridCol w="809425"/>
                <a:gridCol w="809425"/>
                <a:gridCol w="809425"/>
                <a:gridCol w="809425"/>
                <a:gridCol w="809425"/>
                <a:gridCol w="809425"/>
                <a:gridCol w="809425"/>
              </a:tblGrid>
              <a:tr h="792450">
                <a:tc>
                  <a:txBody>
                    <a:bodyPr/>
                    <a:lstStyle/>
                    <a:p>
                      <a:pPr indent="0" lvl="0" marL="0" rtl="0" algn="ctr">
                        <a:spcBef>
                          <a:spcPts val="0"/>
                        </a:spcBef>
                        <a:spcAft>
                          <a:spcPts val="0"/>
                        </a:spcAft>
                        <a:buNone/>
                      </a:pPr>
                      <a:r>
                        <a:rPr b="1" lang="en" sz="1000">
                          <a:latin typeface="Calibri"/>
                          <a:ea typeface="Calibri"/>
                          <a:cs typeface="Calibri"/>
                          <a:sym typeface="Calibri"/>
                        </a:rPr>
                        <a:t>Initial:</a:t>
                      </a:r>
                      <a:endParaRPr b="1" sz="1000">
                        <a:latin typeface="Calibri"/>
                        <a:ea typeface="Calibri"/>
                        <a:cs typeface="Calibri"/>
                        <a:sym typeface="Calibri"/>
                      </a:endParaRPr>
                    </a:p>
                  </a:txBody>
                  <a:tcPr marT="91425" marB="91425" marR="91425" marL="91425" anchor="ctr">
                    <a:solidFill>
                      <a:srgbClr val="EA9999"/>
                    </a:solidFill>
                  </a:tcPr>
                </a:tc>
                <a:tc>
                  <a:txBody>
                    <a:bodyPr/>
                    <a:lstStyle/>
                    <a:p>
                      <a:pPr indent="0" lvl="0" marL="0" rtl="0" algn="ctr">
                        <a:lnSpc>
                          <a:spcPct val="115000"/>
                        </a:lnSpc>
                        <a:spcBef>
                          <a:spcPts val="0"/>
                        </a:spcBef>
                        <a:spcAft>
                          <a:spcPts val="1200"/>
                        </a:spcAft>
                        <a:buNone/>
                      </a:pPr>
                      <a:r>
                        <a:rPr b="1" lang="en" sz="900">
                          <a:solidFill>
                            <a:srgbClr val="24292F"/>
                          </a:solidFill>
                          <a:latin typeface="Calibri"/>
                          <a:ea typeface="Calibri"/>
                          <a:cs typeface="Calibri"/>
                          <a:sym typeface="Calibri"/>
                        </a:rPr>
                        <a:t>Month</a:t>
                      </a:r>
                      <a:endParaRPr b="1" sz="900">
                        <a:latin typeface="Calibri"/>
                        <a:ea typeface="Calibri"/>
                        <a:cs typeface="Calibri"/>
                        <a:sym typeface="Calibri"/>
                      </a:endParaRPr>
                    </a:p>
                  </a:txBody>
                  <a:tcPr marT="91425" marB="91425" marR="91425" marL="91425" anchor="ctr">
                    <a:solidFill>
                      <a:srgbClr val="EA9999"/>
                    </a:solidFill>
                  </a:tcPr>
                </a:tc>
                <a:tc>
                  <a:txBody>
                    <a:bodyPr/>
                    <a:lstStyle/>
                    <a:p>
                      <a:pPr indent="0" lvl="0" marL="0" rtl="0" algn="ctr">
                        <a:spcBef>
                          <a:spcPts val="0"/>
                        </a:spcBef>
                        <a:spcAft>
                          <a:spcPts val="0"/>
                        </a:spcAft>
                        <a:buNone/>
                      </a:pPr>
                      <a:r>
                        <a:rPr b="1" lang="en" sz="900">
                          <a:latin typeface="Calibri"/>
                          <a:ea typeface="Calibri"/>
                          <a:cs typeface="Calibri"/>
                          <a:sym typeface="Calibri"/>
                        </a:rPr>
                        <a:t>Age of Departing Aircraft</a:t>
                      </a:r>
                      <a:endParaRPr b="1" sz="900">
                        <a:latin typeface="Calibri"/>
                        <a:ea typeface="Calibri"/>
                        <a:cs typeface="Calibri"/>
                        <a:sym typeface="Calibri"/>
                      </a:endParaRPr>
                    </a:p>
                    <a:p>
                      <a:pPr indent="0" lvl="0" marL="0" rtl="0" algn="ctr">
                        <a:spcBef>
                          <a:spcPts val="0"/>
                        </a:spcBef>
                        <a:spcAft>
                          <a:spcPts val="0"/>
                        </a:spcAft>
                        <a:buNone/>
                      </a:pPr>
                      <a:r>
                        <a:t/>
                      </a:r>
                      <a:endParaRPr b="1" sz="900">
                        <a:latin typeface="Calibri"/>
                        <a:ea typeface="Calibri"/>
                        <a:cs typeface="Calibri"/>
                        <a:sym typeface="Calibri"/>
                      </a:endParaRPr>
                    </a:p>
                  </a:txBody>
                  <a:tcPr marT="91425" marB="91425" marR="91425" marL="91425" anchor="ctr">
                    <a:solidFill>
                      <a:srgbClr val="EA9999"/>
                    </a:solidFill>
                  </a:tcPr>
                </a:tc>
                <a:tc>
                  <a:txBody>
                    <a:bodyPr/>
                    <a:lstStyle/>
                    <a:p>
                      <a:pPr indent="0" lvl="0" marL="0" rtl="0" algn="ctr">
                        <a:spcBef>
                          <a:spcPts val="0"/>
                        </a:spcBef>
                        <a:spcAft>
                          <a:spcPts val="0"/>
                        </a:spcAft>
                        <a:buNone/>
                      </a:pPr>
                      <a:r>
                        <a:rPr b="1" lang="en" sz="900">
                          <a:latin typeface="Calibri"/>
                          <a:ea typeface="Calibri"/>
                          <a:cs typeface="Calibri"/>
                          <a:sym typeface="Calibri"/>
                        </a:rPr>
                        <a:t>Departure Block (time of day)</a:t>
                      </a:r>
                      <a:endParaRPr b="1" sz="900">
                        <a:latin typeface="Calibri"/>
                        <a:ea typeface="Calibri"/>
                        <a:cs typeface="Calibri"/>
                        <a:sym typeface="Calibri"/>
                      </a:endParaRPr>
                    </a:p>
                    <a:p>
                      <a:pPr indent="0" lvl="0" marL="0" rtl="0" algn="ctr">
                        <a:spcBef>
                          <a:spcPts val="0"/>
                        </a:spcBef>
                        <a:spcAft>
                          <a:spcPts val="0"/>
                        </a:spcAft>
                        <a:buNone/>
                      </a:pPr>
                      <a:r>
                        <a:t/>
                      </a:r>
                      <a:endParaRPr b="1" sz="900">
                        <a:latin typeface="Calibri"/>
                        <a:ea typeface="Calibri"/>
                        <a:cs typeface="Calibri"/>
                        <a:sym typeface="Calibri"/>
                      </a:endParaRPr>
                    </a:p>
                  </a:txBody>
                  <a:tcPr marT="91425" marB="91425" marR="91425" marL="91425" anchor="ctr">
                    <a:solidFill>
                      <a:srgbClr val="EA9999"/>
                    </a:solidFill>
                  </a:tcPr>
                </a:tc>
                <a:tc>
                  <a:txBody>
                    <a:bodyPr/>
                    <a:lstStyle/>
                    <a:p>
                      <a:pPr indent="0" lvl="0" marL="0" rtl="0" algn="ctr">
                        <a:spcBef>
                          <a:spcPts val="0"/>
                        </a:spcBef>
                        <a:spcAft>
                          <a:spcPts val="0"/>
                        </a:spcAft>
                        <a:buNone/>
                      </a:pPr>
                      <a:r>
                        <a:rPr b="1" lang="en" sz="900">
                          <a:latin typeface="Calibri"/>
                          <a:ea typeface="Calibri"/>
                          <a:cs typeface="Calibri"/>
                          <a:sym typeface="Calibri"/>
                        </a:rPr>
                        <a:t>Carrier Name</a:t>
                      </a:r>
                      <a:endParaRPr b="1" sz="900">
                        <a:latin typeface="Calibri"/>
                        <a:ea typeface="Calibri"/>
                        <a:cs typeface="Calibri"/>
                        <a:sym typeface="Calibri"/>
                      </a:endParaRPr>
                    </a:p>
                    <a:p>
                      <a:pPr indent="0" lvl="0" marL="0" rtl="0" algn="ctr">
                        <a:spcBef>
                          <a:spcPts val="0"/>
                        </a:spcBef>
                        <a:spcAft>
                          <a:spcPts val="0"/>
                        </a:spcAft>
                        <a:buNone/>
                      </a:pPr>
                      <a:r>
                        <a:t/>
                      </a:r>
                      <a:endParaRPr b="1" sz="900">
                        <a:latin typeface="Calibri"/>
                        <a:ea typeface="Calibri"/>
                        <a:cs typeface="Calibri"/>
                        <a:sym typeface="Calibri"/>
                      </a:endParaRPr>
                    </a:p>
                  </a:txBody>
                  <a:tcPr marT="91425" marB="91425" marR="91425" marL="91425" anchor="ctr">
                    <a:solidFill>
                      <a:srgbClr val="EA9999"/>
                    </a:solidFill>
                  </a:tcPr>
                </a:tc>
                <a:tc>
                  <a:txBody>
                    <a:bodyPr/>
                    <a:lstStyle/>
                    <a:p>
                      <a:pPr indent="0" lvl="0" marL="0" rtl="0" algn="ctr">
                        <a:spcBef>
                          <a:spcPts val="0"/>
                        </a:spcBef>
                        <a:spcAft>
                          <a:spcPts val="0"/>
                        </a:spcAft>
                        <a:buNone/>
                      </a:pPr>
                      <a:r>
                        <a:rPr b="1" lang="en" sz="900">
                          <a:latin typeface="Calibri"/>
                          <a:ea typeface="Calibri"/>
                          <a:cs typeface="Calibri"/>
                          <a:sym typeface="Calibri"/>
                        </a:rPr>
                        <a:t>Max Temp</a:t>
                      </a:r>
                      <a:endParaRPr b="1" sz="900">
                        <a:latin typeface="Calibri"/>
                        <a:ea typeface="Calibri"/>
                        <a:cs typeface="Calibri"/>
                        <a:sym typeface="Calibri"/>
                      </a:endParaRPr>
                    </a:p>
                    <a:p>
                      <a:pPr indent="0" lvl="0" marL="0" rtl="0" algn="ctr">
                        <a:spcBef>
                          <a:spcPts val="0"/>
                        </a:spcBef>
                        <a:spcAft>
                          <a:spcPts val="0"/>
                        </a:spcAft>
                        <a:buNone/>
                      </a:pPr>
                      <a:r>
                        <a:t/>
                      </a:r>
                      <a:endParaRPr b="1" sz="900">
                        <a:latin typeface="Calibri"/>
                        <a:ea typeface="Calibri"/>
                        <a:cs typeface="Calibri"/>
                        <a:sym typeface="Calibri"/>
                      </a:endParaRPr>
                    </a:p>
                  </a:txBody>
                  <a:tcPr marT="91425" marB="91425" marR="91425" marL="91425" anchor="ctr">
                    <a:solidFill>
                      <a:srgbClr val="EA9999"/>
                    </a:solidFill>
                  </a:tcPr>
                </a:tc>
                <a:tc>
                  <a:txBody>
                    <a:bodyPr/>
                    <a:lstStyle/>
                    <a:p>
                      <a:pPr indent="0" lvl="0" marL="0" rtl="0" algn="ctr">
                        <a:spcBef>
                          <a:spcPts val="0"/>
                        </a:spcBef>
                        <a:spcAft>
                          <a:spcPts val="0"/>
                        </a:spcAft>
                        <a:buNone/>
                      </a:pPr>
                      <a:r>
                        <a:rPr b="1" lang="en" sz="900">
                          <a:latin typeface="Calibri"/>
                          <a:ea typeface="Calibri"/>
                          <a:cs typeface="Calibri"/>
                          <a:sym typeface="Calibri"/>
                        </a:rPr>
                        <a:t>Wind Speed</a:t>
                      </a:r>
                      <a:endParaRPr b="1" sz="900">
                        <a:latin typeface="Calibri"/>
                        <a:ea typeface="Calibri"/>
                        <a:cs typeface="Calibri"/>
                        <a:sym typeface="Calibri"/>
                      </a:endParaRPr>
                    </a:p>
                    <a:p>
                      <a:pPr indent="0" lvl="0" marL="0" rtl="0" algn="ctr">
                        <a:spcBef>
                          <a:spcPts val="0"/>
                        </a:spcBef>
                        <a:spcAft>
                          <a:spcPts val="0"/>
                        </a:spcAft>
                        <a:buNone/>
                      </a:pPr>
                      <a:r>
                        <a:t/>
                      </a:r>
                      <a:endParaRPr b="1" sz="900">
                        <a:latin typeface="Calibri"/>
                        <a:ea typeface="Calibri"/>
                        <a:cs typeface="Calibri"/>
                        <a:sym typeface="Calibri"/>
                      </a:endParaRPr>
                    </a:p>
                    <a:p>
                      <a:pPr indent="0" lvl="0" marL="0" rtl="0" algn="ctr">
                        <a:spcBef>
                          <a:spcPts val="0"/>
                        </a:spcBef>
                        <a:spcAft>
                          <a:spcPts val="0"/>
                        </a:spcAft>
                        <a:buNone/>
                      </a:pPr>
                      <a:r>
                        <a:t/>
                      </a:r>
                      <a:endParaRPr b="1" sz="900">
                        <a:latin typeface="Calibri"/>
                        <a:ea typeface="Calibri"/>
                        <a:cs typeface="Calibri"/>
                        <a:sym typeface="Calibri"/>
                      </a:endParaRPr>
                    </a:p>
                  </a:txBody>
                  <a:tcPr marT="91425" marB="91425" marR="91425" marL="91425" anchor="ctr">
                    <a:solidFill>
                      <a:srgbClr val="EA9999"/>
                    </a:solidFill>
                  </a:tcPr>
                </a:tc>
                <a:tc>
                  <a:txBody>
                    <a:bodyPr/>
                    <a:lstStyle/>
                    <a:p>
                      <a:pPr indent="0" lvl="0" marL="0" rtl="0" algn="ctr">
                        <a:spcBef>
                          <a:spcPts val="0"/>
                        </a:spcBef>
                        <a:spcAft>
                          <a:spcPts val="0"/>
                        </a:spcAft>
                        <a:buNone/>
                      </a:pPr>
                      <a:r>
                        <a:rPr b="1" lang="en" sz="900">
                          <a:latin typeface="Calibri"/>
                          <a:ea typeface="Calibri"/>
                          <a:cs typeface="Calibri"/>
                          <a:sym typeface="Calibri"/>
                        </a:rPr>
                        <a:t>Snowfall</a:t>
                      </a:r>
                      <a:endParaRPr b="1" sz="900">
                        <a:latin typeface="Calibri"/>
                        <a:ea typeface="Calibri"/>
                        <a:cs typeface="Calibri"/>
                        <a:sym typeface="Calibri"/>
                      </a:endParaRPr>
                    </a:p>
                    <a:p>
                      <a:pPr indent="0" lvl="0" marL="0" rtl="0" algn="ctr">
                        <a:spcBef>
                          <a:spcPts val="0"/>
                        </a:spcBef>
                        <a:spcAft>
                          <a:spcPts val="0"/>
                        </a:spcAft>
                        <a:buNone/>
                      </a:pPr>
                      <a:r>
                        <a:t/>
                      </a:r>
                      <a:endParaRPr b="1" sz="900">
                        <a:latin typeface="Calibri"/>
                        <a:ea typeface="Calibri"/>
                        <a:cs typeface="Calibri"/>
                        <a:sym typeface="Calibri"/>
                      </a:endParaRPr>
                    </a:p>
                    <a:p>
                      <a:pPr indent="0" lvl="0" marL="0" rtl="0" algn="ctr">
                        <a:spcBef>
                          <a:spcPts val="0"/>
                        </a:spcBef>
                        <a:spcAft>
                          <a:spcPts val="0"/>
                        </a:spcAft>
                        <a:buNone/>
                      </a:pPr>
                      <a:r>
                        <a:t/>
                      </a:r>
                      <a:endParaRPr b="1" sz="900">
                        <a:latin typeface="Calibri"/>
                        <a:ea typeface="Calibri"/>
                        <a:cs typeface="Calibri"/>
                        <a:sym typeface="Calibri"/>
                      </a:endParaRPr>
                    </a:p>
                  </a:txBody>
                  <a:tcPr marT="91425" marB="91425" marR="91425" marL="91425" anchor="ctr">
                    <a:solidFill>
                      <a:srgbClr val="EA9999"/>
                    </a:solidFill>
                  </a:tcPr>
                </a:tc>
                <a:tc>
                  <a:txBody>
                    <a:bodyPr/>
                    <a:lstStyle/>
                    <a:p>
                      <a:pPr indent="0" lvl="0" marL="0" rtl="0" algn="ctr">
                        <a:spcBef>
                          <a:spcPts val="0"/>
                        </a:spcBef>
                        <a:spcAft>
                          <a:spcPts val="0"/>
                        </a:spcAft>
                        <a:buNone/>
                      </a:pPr>
                      <a:r>
                        <a:rPr b="1" lang="en" sz="900">
                          <a:latin typeface="Calibri"/>
                          <a:ea typeface="Calibri"/>
                          <a:cs typeface="Calibri"/>
                          <a:sym typeface="Calibri"/>
                        </a:rPr>
                        <a:t>Precipitation</a:t>
                      </a:r>
                      <a:endParaRPr b="1" sz="900">
                        <a:latin typeface="Calibri"/>
                        <a:ea typeface="Calibri"/>
                        <a:cs typeface="Calibri"/>
                        <a:sym typeface="Calibri"/>
                      </a:endParaRPr>
                    </a:p>
                  </a:txBody>
                  <a:tcPr marT="91425" marB="91425" marR="91425" marL="91425" anchor="ctr">
                    <a:solidFill>
                      <a:srgbClr val="EA9999"/>
                    </a:solidFill>
                  </a:tcPr>
                </a:tc>
                <a:tc>
                  <a:txBody>
                    <a:bodyPr/>
                    <a:lstStyle/>
                    <a:p>
                      <a:pPr indent="0" lvl="0" marL="0" rtl="0" algn="ctr">
                        <a:spcBef>
                          <a:spcPts val="0"/>
                        </a:spcBef>
                        <a:spcAft>
                          <a:spcPts val="0"/>
                        </a:spcAft>
                        <a:buNone/>
                      </a:pPr>
                      <a:r>
                        <a:rPr b="1" lang="en" sz="900">
                          <a:latin typeface="Calibri"/>
                          <a:ea typeface="Calibri"/>
                          <a:cs typeface="Calibri"/>
                          <a:sym typeface="Calibri"/>
                        </a:rPr>
                        <a:t>Departing Airport</a:t>
                      </a:r>
                      <a:endParaRPr b="1" sz="900">
                        <a:latin typeface="Calibri"/>
                        <a:ea typeface="Calibri"/>
                        <a:cs typeface="Calibri"/>
                        <a:sym typeface="Calibri"/>
                      </a:endParaRPr>
                    </a:p>
                    <a:p>
                      <a:pPr indent="0" lvl="0" marL="0" rtl="0" algn="ctr">
                        <a:spcBef>
                          <a:spcPts val="0"/>
                        </a:spcBef>
                        <a:spcAft>
                          <a:spcPts val="0"/>
                        </a:spcAft>
                        <a:buNone/>
                      </a:pPr>
                      <a:r>
                        <a:t/>
                      </a:r>
                      <a:endParaRPr b="1" sz="900">
                        <a:latin typeface="Calibri"/>
                        <a:ea typeface="Calibri"/>
                        <a:cs typeface="Calibri"/>
                        <a:sym typeface="Calibri"/>
                      </a:endParaRPr>
                    </a:p>
                    <a:p>
                      <a:pPr indent="0" lvl="0" marL="0" rtl="0" algn="ctr">
                        <a:spcBef>
                          <a:spcPts val="0"/>
                        </a:spcBef>
                        <a:spcAft>
                          <a:spcPts val="0"/>
                        </a:spcAft>
                        <a:buNone/>
                      </a:pPr>
                      <a:r>
                        <a:t/>
                      </a:r>
                      <a:endParaRPr b="1" sz="900">
                        <a:latin typeface="Calibri"/>
                        <a:ea typeface="Calibri"/>
                        <a:cs typeface="Calibri"/>
                        <a:sym typeface="Calibri"/>
                      </a:endParaRPr>
                    </a:p>
                  </a:txBody>
                  <a:tcPr marT="91425" marB="91425" marR="91425" marL="91425" anchor="ctr">
                    <a:solidFill>
                      <a:srgbClr val="EA9999"/>
                    </a:solidFill>
                  </a:tcPr>
                </a:tc>
                <a:tc>
                  <a:txBody>
                    <a:bodyPr/>
                    <a:lstStyle/>
                    <a:p>
                      <a:pPr indent="0" lvl="0" marL="0" rtl="0" algn="ctr">
                        <a:spcBef>
                          <a:spcPts val="0"/>
                        </a:spcBef>
                        <a:spcAft>
                          <a:spcPts val="0"/>
                        </a:spcAft>
                        <a:buNone/>
                      </a:pPr>
                      <a:r>
                        <a:rPr b="1" lang="en" sz="900">
                          <a:latin typeface="Calibri"/>
                          <a:ea typeface="Calibri"/>
                          <a:cs typeface="Calibri"/>
                          <a:sym typeface="Calibri"/>
                        </a:rPr>
                        <a:t>Airport Flights</a:t>
                      </a:r>
                      <a:endParaRPr b="1" sz="900">
                        <a:latin typeface="Calibri"/>
                        <a:ea typeface="Calibri"/>
                        <a:cs typeface="Calibri"/>
                        <a:sym typeface="Calibri"/>
                      </a:endParaRPr>
                    </a:p>
                    <a:p>
                      <a:pPr indent="0" lvl="0" marL="0" rtl="0" algn="ctr">
                        <a:spcBef>
                          <a:spcPts val="0"/>
                        </a:spcBef>
                        <a:spcAft>
                          <a:spcPts val="0"/>
                        </a:spcAft>
                        <a:buNone/>
                      </a:pPr>
                      <a:r>
                        <a:t/>
                      </a:r>
                      <a:endParaRPr b="1" sz="900">
                        <a:latin typeface="Calibri"/>
                        <a:ea typeface="Calibri"/>
                        <a:cs typeface="Calibri"/>
                        <a:sym typeface="Calibri"/>
                      </a:endParaRPr>
                    </a:p>
                    <a:p>
                      <a:pPr indent="0" lvl="0" marL="0" rtl="0" algn="ctr">
                        <a:spcBef>
                          <a:spcPts val="0"/>
                        </a:spcBef>
                        <a:spcAft>
                          <a:spcPts val="0"/>
                        </a:spcAft>
                        <a:buNone/>
                      </a:pPr>
                      <a:r>
                        <a:t/>
                      </a:r>
                      <a:endParaRPr b="1" sz="900">
                        <a:latin typeface="Calibri"/>
                        <a:ea typeface="Calibri"/>
                        <a:cs typeface="Calibri"/>
                        <a:sym typeface="Calibri"/>
                      </a:endParaRPr>
                    </a:p>
                  </a:txBody>
                  <a:tcPr marT="91425" marB="91425" marR="91425" marL="91425" anchor="ctr">
                    <a:solidFill>
                      <a:srgbClr val="EA9999"/>
                    </a:solidFill>
                  </a:tcPr>
                </a:tc>
              </a:tr>
              <a:tr h="609575">
                <a:tc>
                  <a:txBody>
                    <a:bodyPr/>
                    <a:lstStyle/>
                    <a:p>
                      <a:pPr indent="0" lvl="0" marL="0" rtl="0" algn="ctr">
                        <a:spcBef>
                          <a:spcPts val="0"/>
                        </a:spcBef>
                        <a:spcAft>
                          <a:spcPts val="0"/>
                        </a:spcAft>
                        <a:buNone/>
                      </a:pPr>
                      <a:r>
                        <a:rPr b="1" lang="en" sz="1000">
                          <a:latin typeface="Calibri"/>
                          <a:ea typeface="Calibri"/>
                          <a:cs typeface="Calibri"/>
                          <a:sym typeface="Calibri"/>
                        </a:rPr>
                        <a:t>Actual:</a:t>
                      </a:r>
                      <a:endParaRPr b="1" sz="1000">
                        <a:latin typeface="Calibri"/>
                        <a:ea typeface="Calibri"/>
                        <a:cs typeface="Calibri"/>
                        <a:sym typeface="Calibri"/>
                      </a:endParaRPr>
                    </a:p>
                  </a:txBody>
                  <a:tcPr marT="91425" marB="91425" marR="91425" marL="91425" anchor="ctr">
                    <a:solidFill>
                      <a:srgbClr val="9FC5E8"/>
                    </a:solidFill>
                  </a:tcPr>
                </a:tc>
                <a:tc>
                  <a:txBody>
                    <a:bodyPr/>
                    <a:lstStyle/>
                    <a:p>
                      <a:pPr indent="0" lvl="0" marL="0" rtl="0" algn="ctr">
                        <a:spcBef>
                          <a:spcPts val="0"/>
                        </a:spcBef>
                        <a:spcAft>
                          <a:spcPts val="0"/>
                        </a:spcAft>
                        <a:buNone/>
                      </a:pPr>
                      <a:r>
                        <a:rPr b="1" lang="en" sz="900">
                          <a:latin typeface="Calibri"/>
                          <a:ea typeface="Calibri"/>
                          <a:cs typeface="Calibri"/>
                          <a:sym typeface="Calibri"/>
                        </a:rPr>
                        <a:t>Departure block</a:t>
                      </a:r>
                      <a:endParaRPr b="1" sz="900">
                        <a:latin typeface="Calibri"/>
                        <a:ea typeface="Calibri"/>
                        <a:cs typeface="Calibri"/>
                        <a:sym typeface="Calibri"/>
                      </a:endParaRPr>
                    </a:p>
                  </a:txBody>
                  <a:tcPr marT="91425" marB="91425" marR="91425" marL="91425" anchor="ctr">
                    <a:solidFill>
                      <a:srgbClr val="9FC5E8"/>
                    </a:solidFill>
                  </a:tcPr>
                </a:tc>
                <a:tc>
                  <a:txBody>
                    <a:bodyPr/>
                    <a:lstStyle/>
                    <a:p>
                      <a:pPr indent="0" lvl="0" marL="0" rtl="0" algn="ctr">
                        <a:spcBef>
                          <a:spcPts val="0"/>
                        </a:spcBef>
                        <a:spcAft>
                          <a:spcPts val="0"/>
                        </a:spcAft>
                        <a:buNone/>
                      </a:pPr>
                      <a:r>
                        <a:rPr b="1" lang="en" sz="900">
                          <a:latin typeface="Calibri"/>
                          <a:ea typeface="Calibri"/>
                          <a:cs typeface="Calibri"/>
                          <a:sym typeface="Calibri"/>
                        </a:rPr>
                        <a:t>Segment Number</a:t>
                      </a:r>
                      <a:endParaRPr b="1" sz="900">
                        <a:latin typeface="Calibri"/>
                        <a:ea typeface="Calibri"/>
                        <a:cs typeface="Calibri"/>
                        <a:sym typeface="Calibri"/>
                      </a:endParaRPr>
                    </a:p>
                  </a:txBody>
                  <a:tcPr marT="91425" marB="91425" marR="91425" marL="91425" anchor="ctr">
                    <a:solidFill>
                      <a:srgbClr val="9FC5E8"/>
                    </a:solidFill>
                  </a:tcPr>
                </a:tc>
                <a:tc>
                  <a:txBody>
                    <a:bodyPr/>
                    <a:lstStyle/>
                    <a:p>
                      <a:pPr indent="0" lvl="0" marL="0" rtl="0" algn="ctr">
                        <a:spcBef>
                          <a:spcPts val="0"/>
                        </a:spcBef>
                        <a:spcAft>
                          <a:spcPts val="0"/>
                        </a:spcAft>
                        <a:buNone/>
                      </a:pPr>
                      <a:r>
                        <a:rPr b="1" lang="en" sz="900">
                          <a:latin typeface="Calibri"/>
                          <a:ea typeface="Calibri"/>
                          <a:cs typeface="Calibri"/>
                          <a:sym typeface="Calibri"/>
                        </a:rPr>
                        <a:t>Concurrent Flights</a:t>
                      </a:r>
                      <a:endParaRPr b="1" sz="900">
                        <a:latin typeface="Calibri"/>
                        <a:ea typeface="Calibri"/>
                        <a:cs typeface="Calibri"/>
                        <a:sym typeface="Calibri"/>
                      </a:endParaRPr>
                    </a:p>
                  </a:txBody>
                  <a:tcPr marT="91425" marB="91425" marR="91425" marL="91425" anchor="ctr">
                    <a:solidFill>
                      <a:srgbClr val="9FC5E8"/>
                    </a:solidFill>
                  </a:tcPr>
                </a:tc>
                <a:tc>
                  <a:txBody>
                    <a:bodyPr/>
                    <a:lstStyle/>
                    <a:p>
                      <a:pPr indent="0" lvl="0" marL="0" rtl="0" algn="ctr">
                        <a:spcBef>
                          <a:spcPts val="0"/>
                        </a:spcBef>
                        <a:spcAft>
                          <a:spcPts val="0"/>
                        </a:spcAft>
                        <a:buNone/>
                      </a:pPr>
                      <a:r>
                        <a:rPr b="1" lang="en" sz="900">
                          <a:latin typeface="Calibri"/>
                          <a:ea typeface="Calibri"/>
                          <a:cs typeface="Calibri"/>
                          <a:sym typeface="Calibri"/>
                        </a:rPr>
                        <a:t>Avg Flights per month for Airline AND Airport</a:t>
                      </a:r>
                      <a:endParaRPr b="1" sz="900">
                        <a:latin typeface="Calibri"/>
                        <a:ea typeface="Calibri"/>
                        <a:cs typeface="Calibri"/>
                        <a:sym typeface="Calibri"/>
                      </a:endParaRPr>
                    </a:p>
                  </a:txBody>
                  <a:tcPr marT="91425" marB="91425" marR="91425" marL="91425" anchor="ctr">
                    <a:solidFill>
                      <a:srgbClr val="9FC5E8"/>
                    </a:solidFill>
                  </a:tcPr>
                </a:tc>
                <a:tc>
                  <a:txBody>
                    <a:bodyPr/>
                    <a:lstStyle/>
                    <a:p>
                      <a:pPr indent="0" lvl="0" marL="0" rtl="0" algn="ctr">
                        <a:spcBef>
                          <a:spcPts val="0"/>
                        </a:spcBef>
                        <a:spcAft>
                          <a:spcPts val="0"/>
                        </a:spcAft>
                        <a:buNone/>
                      </a:pPr>
                      <a:r>
                        <a:rPr b="1" lang="en" sz="900">
                          <a:latin typeface="Calibri"/>
                          <a:ea typeface="Calibri"/>
                          <a:cs typeface="Calibri"/>
                          <a:sym typeface="Calibri"/>
                        </a:rPr>
                        <a:t>Avg Airport Flights per Month</a:t>
                      </a:r>
                      <a:endParaRPr b="1" sz="900">
                        <a:latin typeface="Calibri"/>
                        <a:ea typeface="Calibri"/>
                        <a:cs typeface="Calibri"/>
                        <a:sym typeface="Calibri"/>
                      </a:endParaRPr>
                    </a:p>
                  </a:txBody>
                  <a:tcPr marT="91425" marB="91425" marR="91425" marL="91425" anchor="ctr">
                    <a:solidFill>
                      <a:srgbClr val="9FC5E8"/>
                    </a:solidFill>
                  </a:tcPr>
                </a:tc>
                <a:tc>
                  <a:txBody>
                    <a:bodyPr/>
                    <a:lstStyle/>
                    <a:p>
                      <a:pPr indent="0" lvl="0" marL="0" rtl="0" algn="ctr">
                        <a:spcBef>
                          <a:spcPts val="0"/>
                        </a:spcBef>
                        <a:spcAft>
                          <a:spcPts val="0"/>
                        </a:spcAft>
                        <a:buNone/>
                      </a:pPr>
                      <a:r>
                        <a:rPr b="1" lang="en" sz="900">
                          <a:latin typeface="Calibri"/>
                          <a:ea typeface="Calibri"/>
                          <a:cs typeface="Calibri"/>
                          <a:sym typeface="Calibri"/>
                        </a:rPr>
                        <a:t>Precipitation</a:t>
                      </a:r>
                      <a:endParaRPr b="1" sz="900">
                        <a:latin typeface="Calibri"/>
                        <a:ea typeface="Calibri"/>
                        <a:cs typeface="Calibri"/>
                        <a:sym typeface="Calibri"/>
                      </a:endParaRPr>
                    </a:p>
                  </a:txBody>
                  <a:tcPr marT="91425" marB="91425" marR="91425" marL="91425" anchor="ctr">
                    <a:solidFill>
                      <a:srgbClr val="9FC5E8"/>
                    </a:solidFill>
                  </a:tcPr>
                </a:tc>
                <a:tc>
                  <a:txBody>
                    <a:bodyPr/>
                    <a:lstStyle/>
                    <a:p>
                      <a:pPr indent="0" lvl="0" marL="0" rtl="0" algn="ctr">
                        <a:spcBef>
                          <a:spcPts val="0"/>
                        </a:spcBef>
                        <a:spcAft>
                          <a:spcPts val="0"/>
                        </a:spcAft>
                        <a:buNone/>
                      </a:pPr>
                      <a:r>
                        <a:rPr b="1" lang="en" sz="900">
                          <a:latin typeface="Calibri"/>
                          <a:ea typeface="Calibri"/>
                          <a:cs typeface="Calibri"/>
                          <a:sym typeface="Calibri"/>
                        </a:rPr>
                        <a:t>Wind Speed</a:t>
                      </a:r>
                      <a:endParaRPr b="1" sz="900">
                        <a:latin typeface="Calibri"/>
                        <a:ea typeface="Calibri"/>
                        <a:cs typeface="Calibri"/>
                        <a:sym typeface="Calibri"/>
                      </a:endParaRPr>
                    </a:p>
                    <a:p>
                      <a:pPr indent="0" lvl="0" marL="0" rtl="0" algn="ctr">
                        <a:spcBef>
                          <a:spcPts val="0"/>
                        </a:spcBef>
                        <a:spcAft>
                          <a:spcPts val="0"/>
                        </a:spcAft>
                        <a:buNone/>
                      </a:pPr>
                      <a:r>
                        <a:t/>
                      </a:r>
                      <a:endParaRPr b="1" sz="900">
                        <a:latin typeface="Calibri"/>
                        <a:ea typeface="Calibri"/>
                        <a:cs typeface="Calibri"/>
                        <a:sym typeface="Calibri"/>
                      </a:endParaRPr>
                    </a:p>
                  </a:txBody>
                  <a:tcPr marT="91425" marB="91425" marR="91425" marL="91425" anchor="ctr">
                    <a:solidFill>
                      <a:srgbClr val="9FC5E8"/>
                    </a:solidFill>
                  </a:tcPr>
                </a:tc>
                <a:tc>
                  <a:txBody>
                    <a:bodyPr/>
                    <a:lstStyle/>
                    <a:p>
                      <a:pPr indent="0" lvl="0" marL="0" rtl="0" algn="ctr">
                        <a:spcBef>
                          <a:spcPts val="0"/>
                        </a:spcBef>
                        <a:spcAft>
                          <a:spcPts val="0"/>
                        </a:spcAft>
                        <a:buNone/>
                      </a:pPr>
                      <a:r>
                        <a:rPr b="1" lang="en" sz="900">
                          <a:latin typeface="Calibri"/>
                          <a:ea typeface="Calibri"/>
                          <a:cs typeface="Calibri"/>
                          <a:sym typeface="Calibri"/>
                        </a:rPr>
                        <a:t>Snow</a:t>
                      </a:r>
                      <a:endParaRPr b="1" sz="900">
                        <a:latin typeface="Calibri"/>
                        <a:ea typeface="Calibri"/>
                        <a:cs typeface="Calibri"/>
                        <a:sym typeface="Calibri"/>
                      </a:endParaRPr>
                    </a:p>
                  </a:txBody>
                  <a:tcPr marT="91425" marB="91425" marR="91425" marL="91425" anchor="ctr">
                    <a:solidFill>
                      <a:srgbClr val="9FC5E8"/>
                    </a:solidFill>
                  </a:tcPr>
                </a:tc>
                <a:tc>
                  <a:txBody>
                    <a:bodyPr/>
                    <a:lstStyle/>
                    <a:p>
                      <a:pPr indent="0" lvl="0" marL="0" rtl="0" algn="ctr">
                        <a:spcBef>
                          <a:spcPts val="0"/>
                        </a:spcBef>
                        <a:spcAft>
                          <a:spcPts val="0"/>
                        </a:spcAft>
                        <a:buNone/>
                      </a:pPr>
                      <a:r>
                        <a:rPr b="1" lang="en" sz="900">
                          <a:latin typeface="Calibri"/>
                          <a:ea typeface="Calibri"/>
                          <a:cs typeface="Calibri"/>
                          <a:sym typeface="Calibri"/>
                        </a:rPr>
                        <a:t>Max Temp</a:t>
                      </a:r>
                      <a:endParaRPr b="1" sz="900">
                        <a:latin typeface="Calibri"/>
                        <a:ea typeface="Calibri"/>
                        <a:cs typeface="Calibri"/>
                        <a:sym typeface="Calibri"/>
                      </a:endParaRPr>
                    </a:p>
                    <a:p>
                      <a:pPr indent="0" lvl="0" marL="0" rtl="0" algn="ctr">
                        <a:spcBef>
                          <a:spcPts val="0"/>
                        </a:spcBef>
                        <a:spcAft>
                          <a:spcPts val="0"/>
                        </a:spcAft>
                        <a:buNone/>
                      </a:pPr>
                      <a:r>
                        <a:t/>
                      </a:r>
                      <a:endParaRPr b="1" sz="900">
                        <a:latin typeface="Calibri"/>
                        <a:ea typeface="Calibri"/>
                        <a:cs typeface="Calibri"/>
                        <a:sym typeface="Calibri"/>
                      </a:endParaRPr>
                    </a:p>
                  </a:txBody>
                  <a:tcPr marT="91425" marB="91425" marR="91425" marL="91425" anchor="ctr">
                    <a:solidFill>
                      <a:srgbClr val="9FC5E8"/>
                    </a:solidFill>
                  </a:tcPr>
                </a:tc>
                <a:tc>
                  <a:txBody>
                    <a:bodyPr/>
                    <a:lstStyle/>
                    <a:p>
                      <a:pPr indent="0" lvl="0" marL="0" rtl="0" algn="ctr">
                        <a:spcBef>
                          <a:spcPts val="0"/>
                        </a:spcBef>
                        <a:spcAft>
                          <a:spcPts val="0"/>
                        </a:spcAft>
                        <a:buNone/>
                      </a:pPr>
                      <a:r>
                        <a:rPr b="1" lang="en" sz="900">
                          <a:latin typeface="Calibri"/>
                          <a:ea typeface="Calibri"/>
                          <a:cs typeface="Calibri"/>
                          <a:sym typeface="Calibri"/>
                        </a:rPr>
                        <a:t>Plane Age</a:t>
                      </a:r>
                      <a:endParaRPr b="1" sz="900">
                        <a:latin typeface="Calibri"/>
                        <a:ea typeface="Calibri"/>
                        <a:cs typeface="Calibri"/>
                        <a:sym typeface="Calibri"/>
                      </a:endParaRPr>
                    </a:p>
                  </a:txBody>
                  <a:tcPr marT="91425" marB="91425" marR="91425" marL="91425" anchor="ctr">
                    <a:solidFill>
                      <a:srgbClr val="9FC5E8"/>
                    </a:solidFill>
                  </a:tcPr>
                </a:tc>
              </a:tr>
            </a:tbl>
          </a:graphicData>
        </a:graphic>
      </p:graphicFrame>
      <p:pic>
        <p:nvPicPr>
          <p:cNvPr id="341" name="Google Shape;341;p21"/>
          <p:cNvPicPr preferRelativeResize="0"/>
          <p:nvPr/>
        </p:nvPicPr>
        <p:blipFill>
          <a:blip r:embed="rId4">
            <a:alphaModFix/>
          </a:blip>
          <a:stretch>
            <a:fillRect/>
          </a:stretch>
        </p:blipFill>
        <p:spPr>
          <a:xfrm>
            <a:off x="4903575" y="723913"/>
            <a:ext cx="2847925" cy="2338725"/>
          </a:xfrm>
          <a:prstGeom prst="rect">
            <a:avLst/>
          </a:prstGeom>
          <a:noFill/>
          <a:ln>
            <a:noFill/>
          </a:ln>
        </p:spPr>
      </p:pic>
      <p:sp>
        <p:nvSpPr>
          <p:cNvPr id="342" name="Google Shape;342;p21"/>
          <p:cNvSpPr txBox="1"/>
          <p:nvPr/>
        </p:nvSpPr>
        <p:spPr>
          <a:xfrm>
            <a:off x="5105926" y="323725"/>
            <a:ext cx="251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unito"/>
                <a:ea typeface="Nunito"/>
                <a:cs typeface="Nunito"/>
                <a:sym typeface="Nunito"/>
              </a:rPr>
              <a:t>Feature Ranking Example</a:t>
            </a:r>
            <a:endParaRPr b="1">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6" name="Shape 346"/>
        <p:cNvGrpSpPr/>
        <p:nvPr/>
      </p:nvGrpSpPr>
      <p:grpSpPr>
        <a:xfrm>
          <a:off x="0" y="0"/>
          <a:ext cx="0" cy="0"/>
          <a:chOff x="0" y="0"/>
          <a:chExt cx="0" cy="0"/>
        </a:xfrm>
      </p:grpSpPr>
      <p:sp>
        <p:nvSpPr>
          <p:cNvPr id="347" name="Google Shape;347;p22"/>
          <p:cNvSpPr txBox="1"/>
          <p:nvPr>
            <p:ph type="title"/>
          </p:nvPr>
        </p:nvSpPr>
        <p:spPr>
          <a:xfrm>
            <a:off x="1190950" y="665525"/>
            <a:ext cx="7030500" cy="999300"/>
          </a:xfrm>
          <a:prstGeom prst="rect">
            <a:avLst/>
          </a:prstGeom>
        </p:spPr>
        <p:txBody>
          <a:bodyPr anchorCtr="0" anchor="t" bIns="91425" lIns="91425" spcFirstLastPara="1" rIns="91425" wrap="square" tIns="91425">
            <a:normAutofit fontScale="90000"/>
          </a:bodyPr>
          <a:lstStyle/>
          <a:p>
            <a:pPr indent="0" lvl="0" marL="0" rtl="0" algn="l">
              <a:lnSpc>
                <a:spcPct val="150000"/>
              </a:lnSpc>
              <a:spcBef>
                <a:spcPts val="1600"/>
              </a:spcBef>
              <a:spcAft>
                <a:spcPts val="0"/>
              </a:spcAft>
              <a:buNone/>
            </a:pPr>
            <a:r>
              <a:rPr lang="en" sz="3100">
                <a:solidFill>
                  <a:srgbClr val="2B2B2B"/>
                </a:solidFill>
              </a:rPr>
              <a:t>Encoding and Scaling</a:t>
            </a:r>
            <a:endParaRPr sz="3100">
              <a:solidFill>
                <a:srgbClr val="2B2B2B"/>
              </a:solidFill>
            </a:endParaRPr>
          </a:p>
          <a:p>
            <a:pPr indent="0" lvl="0" marL="0" rtl="0" algn="l">
              <a:lnSpc>
                <a:spcPct val="150000"/>
              </a:lnSpc>
              <a:spcBef>
                <a:spcPts val="4600"/>
              </a:spcBef>
              <a:spcAft>
                <a:spcPts val="0"/>
              </a:spcAft>
              <a:buNone/>
            </a:pPr>
            <a:r>
              <a:t/>
            </a:r>
            <a:endParaRPr sz="3100">
              <a:solidFill>
                <a:srgbClr val="2B2B2B"/>
              </a:solidFill>
            </a:endParaRPr>
          </a:p>
          <a:p>
            <a:pPr indent="0" lvl="0" marL="0" rtl="0" algn="l">
              <a:spcBef>
                <a:spcPts val="4600"/>
              </a:spcBef>
              <a:spcAft>
                <a:spcPts val="0"/>
              </a:spcAft>
              <a:buNone/>
            </a:pPr>
            <a:r>
              <a:t/>
            </a:r>
            <a:endParaRPr/>
          </a:p>
        </p:txBody>
      </p:sp>
      <p:sp>
        <p:nvSpPr>
          <p:cNvPr id="348" name="Google Shape;348;p22"/>
          <p:cNvSpPr txBox="1"/>
          <p:nvPr>
            <p:ph idx="1" type="body"/>
          </p:nvPr>
        </p:nvSpPr>
        <p:spPr>
          <a:xfrm>
            <a:off x="445400" y="1142550"/>
            <a:ext cx="3512100" cy="168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914400" rtl="0" algn="l">
              <a:spcBef>
                <a:spcPts val="1200"/>
              </a:spcBef>
              <a:spcAft>
                <a:spcPts val="0"/>
              </a:spcAft>
              <a:buNone/>
            </a:pPr>
            <a:r>
              <a:t/>
            </a:r>
            <a:endParaRPr/>
          </a:p>
          <a:p>
            <a:pPr indent="0" lvl="0" marL="914400" rtl="0" algn="l">
              <a:spcBef>
                <a:spcPts val="1200"/>
              </a:spcBef>
              <a:spcAft>
                <a:spcPts val="0"/>
              </a:spcAft>
              <a:buNone/>
            </a:pPr>
            <a:r>
              <a:t/>
            </a:r>
            <a:endParaRPr/>
          </a:p>
          <a:p>
            <a:pPr indent="0" lvl="0" marL="914400" rtl="0" algn="l">
              <a:spcBef>
                <a:spcPts val="1200"/>
              </a:spcBef>
              <a:spcAft>
                <a:spcPts val="1200"/>
              </a:spcAft>
              <a:buNone/>
            </a:pPr>
            <a:r>
              <a:t/>
            </a:r>
            <a:endParaRPr/>
          </a:p>
        </p:txBody>
      </p:sp>
      <p:pic>
        <p:nvPicPr>
          <p:cNvPr id="349" name="Google Shape;349;p22"/>
          <p:cNvPicPr preferRelativeResize="0"/>
          <p:nvPr/>
        </p:nvPicPr>
        <p:blipFill>
          <a:blip r:embed="rId4">
            <a:alphaModFix/>
          </a:blip>
          <a:stretch>
            <a:fillRect/>
          </a:stretch>
        </p:blipFill>
        <p:spPr>
          <a:xfrm>
            <a:off x="-261099" y="2571738"/>
            <a:ext cx="6245676" cy="2847299"/>
          </a:xfrm>
          <a:prstGeom prst="rect">
            <a:avLst/>
          </a:prstGeom>
          <a:noFill/>
          <a:ln>
            <a:noFill/>
          </a:ln>
        </p:spPr>
      </p:pic>
      <p:pic>
        <p:nvPicPr>
          <p:cNvPr id="350" name="Google Shape;350;p22"/>
          <p:cNvPicPr preferRelativeResize="0"/>
          <p:nvPr/>
        </p:nvPicPr>
        <p:blipFill>
          <a:blip r:embed="rId5">
            <a:alphaModFix/>
          </a:blip>
          <a:stretch>
            <a:fillRect/>
          </a:stretch>
        </p:blipFill>
        <p:spPr>
          <a:xfrm>
            <a:off x="4852000" y="406737"/>
            <a:ext cx="4661283" cy="31582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